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56" r:id="rId2"/>
    <p:sldId id="279" r:id="rId3"/>
    <p:sldId id="257" r:id="rId4"/>
    <p:sldId id="258" r:id="rId5"/>
    <p:sldId id="259" r:id="rId6"/>
    <p:sldId id="277" r:id="rId7"/>
    <p:sldId id="261" r:id="rId8"/>
    <p:sldId id="262" r:id="rId9"/>
    <p:sldId id="263" r:id="rId10"/>
    <p:sldId id="260" r:id="rId11"/>
    <p:sldId id="264" r:id="rId12"/>
    <p:sldId id="265" r:id="rId13"/>
    <p:sldId id="266" r:id="rId14"/>
    <p:sldId id="267" r:id="rId15"/>
    <p:sldId id="268" r:id="rId16"/>
    <p:sldId id="270" r:id="rId17"/>
    <p:sldId id="269" r:id="rId18"/>
    <p:sldId id="272" r:id="rId19"/>
    <p:sldId id="271" r:id="rId20"/>
    <p:sldId id="273" r:id="rId21"/>
    <p:sldId id="274" r:id="rId22"/>
    <p:sldId id="276"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AC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16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1C8E4D-1BA0-4B9B-9247-3DF5B5CD2B7F}" type="datetimeFigureOut">
              <a:rPr lang="en-US" smtClean="0"/>
              <a:pPr/>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9D5712-1394-4623-8DD0-B4579606B078}" type="slidenum">
              <a:rPr lang="en-US" smtClean="0"/>
              <a:pPr/>
              <a:t>‹#›</a:t>
            </a:fld>
            <a:endParaRPr lang="en-US"/>
          </a:p>
        </p:txBody>
      </p:sp>
    </p:spTree>
    <p:extLst>
      <p:ext uri="{BB962C8B-B14F-4D97-AF65-F5344CB8AC3E}">
        <p14:creationId xmlns:p14="http://schemas.microsoft.com/office/powerpoint/2010/main" xmlns="" val="3531295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a:t>
            </a:r>
            <a:r>
              <a:rPr lang="en-US" baseline="0" dirty="0" smtClean="0"/>
              <a:t> </a:t>
            </a:r>
            <a:r>
              <a:rPr lang="en-US" dirty="0" smtClean="0"/>
              <a:t>Fr.</a:t>
            </a:r>
            <a:r>
              <a:rPr lang="en-US" baseline="0" dirty="0" smtClean="0"/>
              <a:t> Joseph Rogers, On Acts of the Apostles, given July 16, 2013</a:t>
            </a:r>
          </a:p>
          <a:p>
            <a:r>
              <a:rPr lang="en-US" baseline="0" dirty="0" smtClean="0"/>
              <a:t>2 Blessed John Paul II, </a:t>
            </a:r>
            <a:r>
              <a:rPr lang="en-US" baseline="0" dirty="0" err="1" smtClean="0"/>
              <a:t>Redemptoris</a:t>
            </a:r>
            <a:r>
              <a:rPr lang="en-US" baseline="0" dirty="0" smtClean="0"/>
              <a:t> Mater, On the Blessed Virgin Mary and the Life of the Pilgrim Church, 1987, 5</a:t>
            </a:r>
          </a:p>
          <a:p>
            <a:r>
              <a:rPr lang="en-US" baseline="0" dirty="0" smtClean="0"/>
              <a:t>b</a:t>
            </a:r>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3</a:t>
            </a:fld>
            <a:endParaRPr lang="en-US"/>
          </a:p>
        </p:txBody>
      </p:sp>
    </p:spTree>
    <p:extLst>
      <p:ext uri="{BB962C8B-B14F-4D97-AF65-F5344CB8AC3E}">
        <p14:creationId xmlns:p14="http://schemas.microsoft.com/office/powerpoint/2010/main" xmlns="" val="4209522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dirty="0" err="1" smtClean="0"/>
              <a:t>Anaeto</a:t>
            </a:r>
            <a:r>
              <a:rPr lang="en-US" dirty="0" smtClean="0"/>
              <a:t>, Dominic, </a:t>
            </a:r>
            <a:r>
              <a:rPr lang="en-US" dirty="0" err="1" smtClean="0"/>
              <a:t>Fr</a:t>
            </a:r>
            <a:r>
              <a:rPr lang="en-US" dirty="0" smtClean="0"/>
              <a:t>, PS 514, Mission and Evangelization, class notes, Lesson 1, Week 1, Definition of Mission.</a:t>
            </a:r>
          </a:p>
          <a:p>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7</a:t>
            </a:fld>
            <a:endParaRPr lang="en-US"/>
          </a:p>
        </p:txBody>
      </p:sp>
    </p:spTree>
    <p:extLst>
      <p:ext uri="{BB962C8B-B14F-4D97-AF65-F5344CB8AC3E}">
        <p14:creationId xmlns:p14="http://schemas.microsoft.com/office/powerpoint/2010/main" xmlns="" val="46010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Fr.</a:t>
            </a:r>
            <a:r>
              <a:rPr lang="en-US" baseline="0" dirty="0" smtClean="0"/>
              <a:t> William Mills, SS 905, Book of Acts, Class notes week one, given August 26, 2013</a:t>
            </a:r>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10</a:t>
            </a:fld>
            <a:endParaRPr lang="en-US"/>
          </a:p>
        </p:txBody>
      </p:sp>
    </p:spTree>
    <p:extLst>
      <p:ext uri="{BB962C8B-B14F-4D97-AF65-F5344CB8AC3E}">
        <p14:creationId xmlns:p14="http://schemas.microsoft.com/office/powerpoint/2010/main" xmlns="" val="3627203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dirty="0" err="1" smtClean="0"/>
              <a:t>Cf</a:t>
            </a:r>
            <a:r>
              <a:rPr lang="en-US" dirty="0" smtClean="0"/>
              <a:t>:</a:t>
            </a:r>
            <a:r>
              <a:rPr lang="en-US" baseline="0" dirty="0" smtClean="0"/>
              <a:t> </a:t>
            </a:r>
            <a:r>
              <a:rPr lang="en-US" dirty="0" smtClean="0"/>
              <a:t>Fr.</a:t>
            </a:r>
            <a:r>
              <a:rPr lang="en-US" baseline="0" dirty="0" smtClean="0"/>
              <a:t> William Mills, SS 905, Book of Acts, Class notes week one, given August 26, 2013</a:t>
            </a:r>
            <a:endParaRPr lang="en-US" dirty="0" smtClean="0"/>
          </a:p>
          <a:p>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11</a:t>
            </a:fld>
            <a:endParaRPr lang="en-US"/>
          </a:p>
        </p:txBody>
      </p:sp>
    </p:spTree>
    <p:extLst>
      <p:ext uri="{BB962C8B-B14F-4D97-AF65-F5344CB8AC3E}">
        <p14:creationId xmlns:p14="http://schemas.microsoft.com/office/powerpoint/2010/main" xmlns="" val="3784282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 Peter</a:t>
            </a:r>
            <a:r>
              <a:rPr lang="en-US" baseline="0" dirty="0" smtClean="0"/>
              <a:t> </a:t>
            </a:r>
            <a:r>
              <a:rPr lang="en-US" baseline="0" dirty="0" err="1" smtClean="0"/>
              <a:t>Stravomslas</a:t>
            </a:r>
            <a:r>
              <a:rPr lang="en-US" baseline="0" dirty="0" smtClean="0"/>
              <a:t>, Ph. D.. </a:t>
            </a:r>
            <a:r>
              <a:rPr lang="en-US" baseline="0" dirty="0" err="1" smtClean="0"/>
              <a:t>S.T.L</a:t>
            </a:r>
            <a:r>
              <a:rPr lang="en-US" baseline="0" dirty="0" smtClean="0"/>
              <a:t>., Our Sunday Visitor’s Catholic Encyclopedia</a:t>
            </a:r>
            <a:r>
              <a:rPr lang="en-US" dirty="0" smtClean="0"/>
              <a:t>, Our Sunday Visitor Publishing</a:t>
            </a:r>
            <a:r>
              <a:rPr lang="en-US" baseline="0" dirty="0" smtClean="0"/>
              <a:t> Division, Huntington Indiana,(1991) </a:t>
            </a:r>
            <a:r>
              <a:rPr lang="en-US" dirty="0" smtClean="0"/>
              <a:t>628</a:t>
            </a:r>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13</a:t>
            </a:fld>
            <a:endParaRPr lang="en-US"/>
          </a:p>
        </p:txBody>
      </p:sp>
    </p:spTree>
    <p:extLst>
      <p:ext uri="{BB962C8B-B14F-4D97-AF65-F5344CB8AC3E}">
        <p14:creationId xmlns:p14="http://schemas.microsoft.com/office/powerpoint/2010/main" xmlns="" val="3237978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t>
            </a:r>
            <a:r>
              <a:rPr lang="en-US" sz="1200" dirty="0" smtClean="0"/>
              <a:t>Pope John Paul II, On the Permanent Validity of the Church’s Missionary Mandate, </a:t>
            </a:r>
            <a:r>
              <a:rPr lang="en-US" sz="1200" i="1" dirty="0" err="1" smtClean="0"/>
              <a:t>Redemptoris</a:t>
            </a:r>
            <a:r>
              <a:rPr lang="en-US" sz="1200" i="1" dirty="0" smtClean="0"/>
              <a:t> </a:t>
            </a:r>
            <a:r>
              <a:rPr lang="en-US" sz="1200" i="1" dirty="0" err="1" smtClean="0"/>
              <a:t>Missio</a:t>
            </a:r>
            <a:r>
              <a:rPr lang="en-US" sz="1200" dirty="0" smtClean="0"/>
              <a:t>, (1990), 42</a:t>
            </a:r>
            <a:endParaRPr lang="en-US" sz="1050" dirty="0" smtClean="0"/>
          </a:p>
          <a:p>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14</a:t>
            </a:fld>
            <a:endParaRPr lang="en-US"/>
          </a:p>
        </p:txBody>
      </p:sp>
    </p:spTree>
    <p:extLst>
      <p:ext uri="{BB962C8B-B14F-4D97-AF65-F5344CB8AC3E}">
        <p14:creationId xmlns:p14="http://schemas.microsoft.com/office/powerpoint/2010/main" xmlns="" val="1088198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*Blessed John</a:t>
            </a:r>
            <a:r>
              <a:rPr lang="en-US" baseline="0" dirty="0" smtClean="0"/>
              <a:t> Paul II, </a:t>
            </a:r>
            <a:r>
              <a:rPr lang="en-US" sz="1200" kern="1200" dirty="0" smtClean="0">
                <a:solidFill>
                  <a:schemeClr val="tx1"/>
                </a:solidFill>
                <a:effectLst/>
                <a:latin typeface="+mn-lt"/>
                <a:ea typeface="+mn-ea"/>
                <a:cs typeface="+mn-cs"/>
              </a:rPr>
              <a:t>On the Permanent Validity of the Church’s Missionary Mandate, </a:t>
            </a:r>
            <a:r>
              <a:rPr lang="en-US" sz="1200" i="1" kern="1200" dirty="0" err="1" smtClean="0">
                <a:solidFill>
                  <a:schemeClr val="tx1"/>
                </a:solidFill>
                <a:effectLst/>
                <a:latin typeface="+mn-lt"/>
                <a:ea typeface="+mn-ea"/>
                <a:cs typeface="+mn-cs"/>
              </a:rPr>
              <a:t>Redemptoris</a:t>
            </a:r>
            <a:r>
              <a:rPr lang="en-US" sz="1200" i="1" kern="1200" dirty="0" smtClean="0">
                <a:solidFill>
                  <a:schemeClr val="tx1"/>
                </a:solidFill>
                <a:effectLst/>
                <a:latin typeface="+mn-lt"/>
                <a:ea typeface="+mn-ea"/>
                <a:cs typeface="+mn-cs"/>
              </a:rPr>
              <a:t> </a:t>
            </a:r>
            <a:r>
              <a:rPr lang="en-US" sz="1200" i="1" kern="1200" dirty="0" err="1" smtClean="0">
                <a:solidFill>
                  <a:schemeClr val="tx1"/>
                </a:solidFill>
                <a:effectLst/>
                <a:latin typeface="+mn-lt"/>
                <a:ea typeface="+mn-ea"/>
                <a:cs typeface="+mn-cs"/>
              </a:rPr>
              <a:t>Missio</a:t>
            </a:r>
            <a:r>
              <a:rPr lang="en-US" sz="1200" kern="1200" dirty="0" smtClean="0">
                <a:solidFill>
                  <a:schemeClr val="tx1"/>
                </a:solidFill>
                <a:effectLst/>
                <a:latin typeface="+mn-lt"/>
                <a:ea typeface="+mn-ea"/>
                <a:cs typeface="+mn-cs"/>
              </a:rPr>
              <a:t>, (1990), 88</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E9D5712-1394-4623-8DD0-B4579606B078}" type="slidenum">
              <a:rPr lang="en-US" smtClean="0"/>
              <a:pPr/>
              <a:t>17</a:t>
            </a:fld>
            <a:endParaRPr lang="en-US"/>
          </a:p>
        </p:txBody>
      </p:sp>
    </p:spTree>
    <p:extLst>
      <p:ext uri="{BB962C8B-B14F-4D97-AF65-F5344CB8AC3E}">
        <p14:creationId xmlns:p14="http://schemas.microsoft.com/office/powerpoint/2010/main" xmlns="" val="3708975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*Pope Paul VI, </a:t>
            </a:r>
            <a:r>
              <a:rPr lang="en-US" dirty="0" err="1" smtClean="0"/>
              <a:t>Evangelii</a:t>
            </a:r>
            <a:r>
              <a:rPr lang="en-US" dirty="0" smtClean="0"/>
              <a:t> </a:t>
            </a:r>
            <a:r>
              <a:rPr lang="en-US" dirty="0" err="1" smtClean="0"/>
              <a:t>Nuntiandi</a:t>
            </a:r>
            <a:r>
              <a:rPr lang="en-US" dirty="0" smtClean="0"/>
              <a:t>,</a:t>
            </a:r>
            <a:r>
              <a:rPr lang="en-US" baseline="0" dirty="0" smtClean="0"/>
              <a:t> On the Evangelization of the Modern World, (1975) 59</a:t>
            </a:r>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20</a:t>
            </a:fld>
            <a:endParaRPr lang="en-US"/>
          </a:p>
        </p:txBody>
      </p:sp>
    </p:spTree>
    <p:extLst>
      <p:ext uri="{BB962C8B-B14F-4D97-AF65-F5344CB8AC3E}">
        <p14:creationId xmlns:p14="http://schemas.microsoft.com/office/powerpoint/2010/main" xmlns="" val="404700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Image</a:t>
            </a:r>
            <a:r>
              <a:rPr lang="en-US" baseline="0" dirty="0" smtClean="0"/>
              <a:t> taken from Golden Valley Lutheran Church at gvlc.net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t>
            </a:r>
            <a:r>
              <a:rPr lang="en-US" dirty="0" err="1" smtClean="0"/>
              <a:t>Cf</a:t>
            </a:r>
            <a:r>
              <a:rPr lang="en-US" dirty="0" smtClean="0"/>
              <a:t>:</a:t>
            </a:r>
            <a:r>
              <a:rPr lang="en-US" baseline="0" dirty="0" smtClean="0"/>
              <a:t> </a:t>
            </a:r>
            <a:r>
              <a:rPr lang="en-US" dirty="0" smtClean="0"/>
              <a:t>Fr.</a:t>
            </a:r>
            <a:r>
              <a:rPr lang="en-US" baseline="0" dirty="0" smtClean="0"/>
              <a:t> William Mills, SS 905, Book of Acts, Class notes week five, given August 26, 2013</a:t>
            </a:r>
            <a:endParaRPr lang="en-US" dirty="0" smtClean="0"/>
          </a:p>
          <a:p>
            <a:endParaRPr lang="en-US" dirty="0"/>
          </a:p>
        </p:txBody>
      </p:sp>
      <p:sp>
        <p:nvSpPr>
          <p:cNvPr id="4" name="Slide Number Placeholder 3"/>
          <p:cNvSpPr>
            <a:spLocks noGrp="1"/>
          </p:cNvSpPr>
          <p:nvPr>
            <p:ph type="sldNum" sz="quarter" idx="10"/>
          </p:nvPr>
        </p:nvSpPr>
        <p:spPr/>
        <p:txBody>
          <a:bodyPr/>
          <a:lstStyle/>
          <a:p>
            <a:fld id="{DE9D5712-1394-4623-8DD0-B4579606B078}" type="slidenum">
              <a:rPr lang="en-US" smtClean="0"/>
              <a:pPr/>
              <a:t>21</a:t>
            </a:fld>
            <a:endParaRPr lang="en-US"/>
          </a:p>
        </p:txBody>
      </p:sp>
    </p:spTree>
    <p:extLst>
      <p:ext uri="{BB962C8B-B14F-4D97-AF65-F5344CB8AC3E}">
        <p14:creationId xmlns:p14="http://schemas.microsoft.com/office/powerpoint/2010/main" xmlns="" val="2864903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90FA833C-413D-4359-AFDB-D764F06100A6}" type="datetimeFigureOut">
              <a:rPr lang="en-US" smtClean="0"/>
              <a:pPr/>
              <a:t>1/23/2014</a:t>
            </a:fld>
            <a:endParaRPr lang="en-US"/>
          </a:p>
        </p:txBody>
      </p:sp>
      <p:sp>
        <p:nvSpPr>
          <p:cNvPr id="16" name="Slide Number Placeholder 15"/>
          <p:cNvSpPr>
            <a:spLocks noGrp="1"/>
          </p:cNvSpPr>
          <p:nvPr>
            <p:ph type="sldNum" sz="quarter" idx="11"/>
          </p:nvPr>
        </p:nvSpPr>
        <p:spPr/>
        <p:txBody>
          <a:bodyPr/>
          <a:lstStyle/>
          <a:p>
            <a:fld id="{8F0C74A2-2BEE-4883-A170-4BDFA23F6D2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FA833C-413D-4359-AFDB-D764F06100A6}"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C74A2-2BEE-4883-A170-4BDFA23F6D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FA833C-413D-4359-AFDB-D764F06100A6}"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C74A2-2BEE-4883-A170-4BDFA23F6D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90FA833C-413D-4359-AFDB-D764F06100A6}" type="datetimeFigureOut">
              <a:rPr lang="en-US" smtClean="0"/>
              <a:pPr/>
              <a:t>1/23/2014</a:t>
            </a:fld>
            <a:endParaRPr lang="en-US"/>
          </a:p>
        </p:txBody>
      </p:sp>
      <p:sp>
        <p:nvSpPr>
          <p:cNvPr id="15" name="Slide Number Placeholder 14"/>
          <p:cNvSpPr>
            <a:spLocks noGrp="1"/>
          </p:cNvSpPr>
          <p:nvPr>
            <p:ph type="sldNum" sz="quarter" idx="15"/>
          </p:nvPr>
        </p:nvSpPr>
        <p:spPr/>
        <p:txBody>
          <a:bodyPr/>
          <a:lstStyle>
            <a:lvl1pPr algn="ctr">
              <a:defRPr/>
            </a:lvl1pPr>
          </a:lstStyle>
          <a:p>
            <a:fld id="{8F0C74A2-2BEE-4883-A170-4BDFA23F6D2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0FA833C-413D-4359-AFDB-D764F06100A6}"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C74A2-2BEE-4883-A170-4BDFA23F6D28}"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FA833C-413D-4359-AFDB-D764F06100A6}"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C74A2-2BEE-4883-A170-4BDFA23F6D2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8F0C74A2-2BEE-4883-A170-4BDFA23F6D2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90FA833C-413D-4359-AFDB-D764F06100A6}" type="datetimeFigureOut">
              <a:rPr lang="en-US" smtClean="0"/>
              <a:pPr/>
              <a:t>1/23/2014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0FA833C-413D-4359-AFDB-D764F06100A6}" type="datetimeFigureOut">
              <a:rPr lang="en-US" smtClean="0"/>
              <a:pPr/>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C74A2-2BEE-4883-A170-4BDFA23F6D2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A833C-413D-4359-AFDB-D764F06100A6}" type="datetimeFigureOut">
              <a:rPr lang="en-US" smtClean="0"/>
              <a:pPr/>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C74A2-2BEE-4883-A170-4BDFA23F6D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90FA833C-413D-4359-AFDB-D764F06100A6}" type="datetimeFigureOut">
              <a:rPr lang="en-US" smtClean="0"/>
              <a:pPr/>
              <a:t>1/23/2014</a:t>
            </a:fld>
            <a:endParaRPr lang="en-US"/>
          </a:p>
        </p:txBody>
      </p:sp>
      <p:sp>
        <p:nvSpPr>
          <p:cNvPr id="9" name="Slide Number Placeholder 8"/>
          <p:cNvSpPr>
            <a:spLocks noGrp="1"/>
          </p:cNvSpPr>
          <p:nvPr>
            <p:ph type="sldNum" sz="quarter" idx="15"/>
          </p:nvPr>
        </p:nvSpPr>
        <p:spPr/>
        <p:txBody>
          <a:bodyPr/>
          <a:lstStyle/>
          <a:p>
            <a:fld id="{8F0C74A2-2BEE-4883-A170-4BDFA23F6D2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90FA833C-413D-4359-AFDB-D764F06100A6}" type="datetimeFigureOut">
              <a:rPr lang="en-US" smtClean="0"/>
              <a:pPr/>
              <a:t>1/23/2014</a:t>
            </a:fld>
            <a:endParaRPr lang="en-US"/>
          </a:p>
        </p:txBody>
      </p:sp>
      <p:sp>
        <p:nvSpPr>
          <p:cNvPr id="9" name="Slide Number Placeholder 8"/>
          <p:cNvSpPr>
            <a:spLocks noGrp="1"/>
          </p:cNvSpPr>
          <p:nvPr>
            <p:ph type="sldNum" sz="quarter" idx="11"/>
          </p:nvPr>
        </p:nvSpPr>
        <p:spPr/>
        <p:txBody>
          <a:bodyPr/>
          <a:lstStyle/>
          <a:p>
            <a:fld id="{8F0C74A2-2BEE-4883-A170-4BDFA23F6D2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0FA833C-413D-4359-AFDB-D764F06100A6}" type="datetimeFigureOut">
              <a:rPr lang="en-US" smtClean="0"/>
              <a:pPr/>
              <a:t>1/23/2014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F0C74A2-2BEE-4883-A170-4BDFA23F6D28}"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699804"/>
            <a:ext cx="8305800" cy="2853396"/>
          </a:xfrm>
        </p:spPr>
        <p:txBody>
          <a:bodyPr/>
          <a:lstStyle/>
          <a:p>
            <a:r>
              <a:rPr lang="en-US" dirty="0" smtClean="0"/>
              <a:t>A Six Week Bible Study for University Students</a:t>
            </a:r>
          </a:p>
          <a:p>
            <a:r>
              <a:rPr lang="en-US" i="1" dirty="0" smtClean="0"/>
              <a:t>“We </a:t>
            </a:r>
            <a:r>
              <a:rPr lang="en-US" i="1" dirty="0"/>
              <a:t>will devote ourselves to prayer </a:t>
            </a:r>
            <a:r>
              <a:rPr lang="en-US" i="1" dirty="0" smtClean="0"/>
              <a:t>and</a:t>
            </a:r>
            <a:br>
              <a:rPr lang="en-US" i="1" dirty="0" smtClean="0"/>
            </a:br>
            <a:r>
              <a:rPr lang="en-US" i="1" dirty="0" smtClean="0"/>
              <a:t> </a:t>
            </a:r>
            <a:r>
              <a:rPr lang="en-US" i="1" dirty="0"/>
              <a:t>the </a:t>
            </a:r>
            <a:r>
              <a:rPr lang="en-US" i="1" dirty="0">
                <a:solidFill>
                  <a:srgbClr val="FEFAC9"/>
                </a:solidFill>
              </a:rPr>
              <a:t>ministry</a:t>
            </a:r>
            <a:r>
              <a:rPr lang="en-US" i="1" dirty="0"/>
              <a:t> of the Word”  Acts </a:t>
            </a:r>
            <a:r>
              <a:rPr lang="en-US" i="1" dirty="0" smtClean="0"/>
              <a:t>6:4</a:t>
            </a:r>
          </a:p>
          <a:p>
            <a:endParaRPr lang="en-US" dirty="0" smtClean="0"/>
          </a:p>
          <a:p>
            <a:r>
              <a:rPr lang="en-US" dirty="0" smtClean="0"/>
              <a:t>By: Sr. Clara Maria Malay</a:t>
            </a:r>
            <a:r>
              <a:rPr lang="en-US" smtClean="0"/>
              <a:t>, SCTJM</a:t>
            </a:r>
            <a:endParaRPr lang="en-US" dirty="0" smtClean="0"/>
          </a:p>
        </p:txBody>
      </p:sp>
      <p:sp>
        <p:nvSpPr>
          <p:cNvPr id="2" name="Title 1"/>
          <p:cNvSpPr>
            <a:spLocks noGrp="1"/>
          </p:cNvSpPr>
          <p:nvPr>
            <p:ph type="ctrTitle"/>
          </p:nvPr>
        </p:nvSpPr>
        <p:spPr/>
        <p:txBody>
          <a:bodyPr/>
          <a:lstStyle/>
          <a:p>
            <a:r>
              <a:rPr lang="en-US" dirty="0" smtClean="0"/>
              <a:t>Mission and Evangelization </a:t>
            </a:r>
            <a:br>
              <a:rPr lang="en-US" dirty="0" smtClean="0"/>
            </a:br>
            <a:r>
              <a:rPr lang="en-US" dirty="0" smtClean="0"/>
              <a:t>in Acts of the Apostles	</a:t>
            </a:r>
            <a:endParaRPr lang="en-US" dirty="0"/>
          </a:p>
        </p:txBody>
      </p:sp>
    </p:spTree>
    <p:extLst>
      <p:ext uri="{BB962C8B-B14F-4D97-AF65-F5344CB8AC3E}">
        <p14:creationId xmlns:p14="http://schemas.microsoft.com/office/powerpoint/2010/main" xmlns="" val="3913095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dirty="0"/>
              <a:t>The Acts of the Apostles has been called the Acts of St. Paul, the Acts of St Peter, or the Holy Spirit! </a:t>
            </a:r>
            <a:endParaRPr lang="en-US" dirty="0" smtClean="0"/>
          </a:p>
          <a:p>
            <a:pPr lvl="0"/>
            <a:r>
              <a:rPr lang="en-US" dirty="0" smtClean="0"/>
              <a:t>All </a:t>
            </a:r>
            <a:r>
              <a:rPr lang="en-US" dirty="0"/>
              <a:t>these are true statements although the mission of the Holy Spirit is what is driving St. Paul, St Peter, and all the apostles to leave their homes and go on mission to evangelize.  </a:t>
            </a:r>
            <a:endParaRPr lang="en-US" dirty="0" smtClean="0"/>
          </a:p>
          <a:p>
            <a:r>
              <a:rPr lang="en-US" dirty="0" smtClean="0"/>
              <a:t>“Acts </a:t>
            </a:r>
            <a:r>
              <a:rPr lang="en-US" dirty="0"/>
              <a:t>is not a history of the </a:t>
            </a:r>
            <a:r>
              <a:rPr lang="en-US" dirty="0" smtClean="0"/>
              <a:t>early </a:t>
            </a:r>
            <a:r>
              <a:rPr lang="en-US" dirty="0"/>
              <a:t>Church which many people think, but rather, shows the power of the gospel and how it </a:t>
            </a:r>
            <a:r>
              <a:rPr lang="en-US" dirty="0" smtClean="0"/>
              <a:t>transformed </a:t>
            </a:r>
            <a:r>
              <a:rPr lang="en-US" dirty="0"/>
              <a:t>the Roman Empire with the preaching of the apostles</a:t>
            </a:r>
            <a:r>
              <a:rPr lang="en-US" dirty="0" smtClean="0"/>
              <a:t>.”*</a:t>
            </a:r>
            <a:endParaRPr lang="en-US" dirty="0"/>
          </a:p>
          <a:p>
            <a:endParaRPr lang="en-US" dirty="0"/>
          </a:p>
        </p:txBody>
      </p:sp>
      <p:sp>
        <p:nvSpPr>
          <p:cNvPr id="3" name="Title 2"/>
          <p:cNvSpPr>
            <a:spLocks noGrp="1"/>
          </p:cNvSpPr>
          <p:nvPr>
            <p:ph type="title"/>
          </p:nvPr>
        </p:nvSpPr>
        <p:spPr/>
        <p:txBody>
          <a:bodyPr>
            <a:normAutofit fontScale="90000"/>
          </a:bodyPr>
          <a:lstStyle/>
          <a:p>
            <a:pPr algn="ctr"/>
            <a:r>
              <a:rPr lang="en-US" b="1" dirty="0" smtClean="0"/>
              <a:t>Week 3</a:t>
            </a:r>
            <a:r>
              <a:rPr lang="en-US" dirty="0" smtClean="0"/>
              <a:t>: “You </a:t>
            </a:r>
            <a:r>
              <a:rPr lang="en-US" dirty="0"/>
              <a:t>will receive power when the Holy Spirit comes upon you</a:t>
            </a:r>
            <a:r>
              <a:rPr lang="en-US" dirty="0" smtClean="0"/>
              <a:t>” Acts 2</a:t>
            </a:r>
            <a:endParaRPr lang="en-US" dirty="0"/>
          </a:p>
        </p:txBody>
      </p:sp>
    </p:spTree>
    <p:extLst>
      <p:ext uri="{BB962C8B-B14F-4D97-AF65-F5344CB8AC3E}">
        <p14:creationId xmlns:p14="http://schemas.microsoft.com/office/powerpoint/2010/main" xmlns="" val="1332001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main purpose </a:t>
            </a:r>
            <a:r>
              <a:rPr lang="en-US" dirty="0"/>
              <a:t>of </a:t>
            </a:r>
            <a:r>
              <a:rPr lang="en-US" dirty="0" smtClean="0"/>
              <a:t>Acts </a:t>
            </a:r>
            <a:r>
              <a:rPr lang="en-US" dirty="0"/>
              <a:t>is </a:t>
            </a:r>
            <a:r>
              <a:rPr lang="en-US" dirty="0" smtClean="0"/>
              <a:t>to tell and show the spreading </a:t>
            </a:r>
            <a:r>
              <a:rPr lang="en-US" dirty="0"/>
              <a:t>of the </a:t>
            </a:r>
            <a:r>
              <a:rPr lang="en-US" dirty="0" smtClean="0"/>
              <a:t>gospel to the nations. </a:t>
            </a:r>
          </a:p>
          <a:p>
            <a:r>
              <a:rPr lang="en-US" dirty="0" smtClean="0"/>
              <a:t>St. Luke emphasizes the “</a:t>
            </a:r>
            <a:r>
              <a:rPr lang="en-US" dirty="0"/>
              <a:t>Word of God” spread and grew and increased as the </a:t>
            </a:r>
            <a:r>
              <a:rPr lang="en-US" dirty="0" smtClean="0"/>
              <a:t>apostles </a:t>
            </a:r>
            <a:r>
              <a:rPr lang="en-US" dirty="0"/>
              <a:t>kept preaching the good news. </a:t>
            </a:r>
            <a:endParaRPr lang="en-US" dirty="0" smtClean="0"/>
          </a:p>
          <a:p>
            <a:r>
              <a:rPr lang="en-US" dirty="0" smtClean="0"/>
              <a:t>For it is </a:t>
            </a:r>
            <a:r>
              <a:rPr lang="en-US" dirty="0"/>
              <a:t>the gospel which gives life </a:t>
            </a:r>
            <a:r>
              <a:rPr lang="en-US" dirty="0" smtClean="0"/>
              <a:t>and only through the power of the Holy Spirit</a:t>
            </a:r>
          </a:p>
          <a:p>
            <a:r>
              <a:rPr lang="en-US" dirty="0" smtClean="0"/>
              <a:t>Before the power of the Holy Spirit came upon them they were scared in the upper room not willing to leave.  </a:t>
            </a:r>
            <a:endParaRPr lang="en-US" dirty="0"/>
          </a:p>
        </p:txBody>
      </p:sp>
      <p:sp>
        <p:nvSpPr>
          <p:cNvPr id="3" name="Title 2"/>
          <p:cNvSpPr>
            <a:spLocks noGrp="1"/>
          </p:cNvSpPr>
          <p:nvPr>
            <p:ph type="title"/>
          </p:nvPr>
        </p:nvSpPr>
        <p:spPr/>
        <p:txBody>
          <a:bodyPr>
            <a:normAutofit fontScale="90000"/>
          </a:bodyPr>
          <a:lstStyle/>
          <a:p>
            <a:pPr algn="ctr"/>
            <a:r>
              <a:rPr lang="en-US" b="1" dirty="0"/>
              <a:t>Week 3</a:t>
            </a:r>
            <a:r>
              <a:rPr lang="en-US" dirty="0"/>
              <a:t>: “You will receive power when the Holy Spirit comes upon you” Acts 2</a:t>
            </a:r>
            <a:endParaRPr lang="en-US" b="1" dirty="0"/>
          </a:p>
        </p:txBody>
      </p:sp>
    </p:spTree>
    <p:extLst>
      <p:ext uri="{BB962C8B-B14F-4D97-AF65-F5344CB8AC3E}">
        <p14:creationId xmlns:p14="http://schemas.microsoft.com/office/powerpoint/2010/main" xmlns="" val="8645740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4495800" cy="5029200"/>
          </a:xfrm>
        </p:spPr>
        <p:txBody>
          <a:bodyPr>
            <a:normAutofit lnSpcReduction="10000"/>
          </a:bodyPr>
          <a:lstStyle/>
          <a:p>
            <a:r>
              <a:rPr lang="en-US" dirty="0" smtClean="0"/>
              <a:t>Reflection Questions</a:t>
            </a:r>
          </a:p>
          <a:p>
            <a:pPr lvl="1"/>
            <a:r>
              <a:rPr lang="en-US" dirty="0" smtClean="0"/>
              <a:t>Am I afraid to share my faith with others?</a:t>
            </a:r>
          </a:p>
          <a:p>
            <a:pPr lvl="1"/>
            <a:r>
              <a:rPr lang="en-US" dirty="0" smtClean="0"/>
              <a:t>Have I prayed for the Power of the Holy Spirit to come upon me?</a:t>
            </a:r>
          </a:p>
          <a:p>
            <a:pPr lvl="1"/>
            <a:r>
              <a:rPr lang="en-US" dirty="0" smtClean="0"/>
              <a:t>Do I seek the Lord’s strength or do I rely too much on my own will, plans and abilities?</a:t>
            </a:r>
          </a:p>
          <a:p>
            <a:pPr lvl="1"/>
            <a:r>
              <a:rPr lang="en-US" dirty="0" smtClean="0"/>
              <a:t>What is keeping me from leaving the upper room of my heart?</a:t>
            </a:r>
          </a:p>
          <a:p>
            <a:pPr lvl="1"/>
            <a:r>
              <a:rPr lang="en-US" dirty="0" smtClean="0"/>
              <a:t>Read Acts chapter 1-2</a:t>
            </a:r>
          </a:p>
          <a:p>
            <a:pPr lvl="1"/>
            <a:endParaRPr lang="en-US" dirty="0"/>
          </a:p>
        </p:txBody>
      </p:sp>
      <p:sp>
        <p:nvSpPr>
          <p:cNvPr id="3" name="Title 2"/>
          <p:cNvSpPr>
            <a:spLocks noGrp="1"/>
          </p:cNvSpPr>
          <p:nvPr>
            <p:ph type="title"/>
          </p:nvPr>
        </p:nvSpPr>
        <p:spPr/>
        <p:txBody>
          <a:bodyPr>
            <a:normAutofit fontScale="90000"/>
          </a:bodyPr>
          <a:lstStyle/>
          <a:p>
            <a:pPr algn="ctr"/>
            <a:r>
              <a:rPr lang="en-US" b="1" dirty="0"/>
              <a:t>Week 3</a:t>
            </a:r>
            <a:r>
              <a:rPr lang="en-US" dirty="0"/>
              <a:t>: “You will receive power when the Holy Spirit comes upon you” Acts 2</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410200" y="1676400"/>
            <a:ext cx="3024188" cy="4350303"/>
          </a:xfrm>
          <a:prstGeom prst="rect">
            <a:avLst/>
          </a:prstGeom>
        </p:spPr>
      </p:pic>
    </p:spTree>
    <p:extLst>
      <p:ext uri="{BB962C8B-B14F-4D97-AF65-F5344CB8AC3E}">
        <p14:creationId xmlns:p14="http://schemas.microsoft.com/office/powerpoint/2010/main" xmlns="" val="3876160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Witness is derived from the Greek word ‘</a:t>
            </a:r>
            <a:r>
              <a:rPr lang="en-US" i="1" dirty="0" err="1" smtClean="0"/>
              <a:t>martyria</a:t>
            </a:r>
            <a:r>
              <a:rPr lang="en-US" dirty="0" smtClean="0"/>
              <a:t>’, translating as martyr</a:t>
            </a:r>
          </a:p>
          <a:p>
            <a:r>
              <a:rPr lang="en-US" dirty="0" smtClean="0"/>
              <a:t>A witness or martyr is “someone who stands firm, giving testimony to one’s faith, even in the face of suffering or death.”*</a:t>
            </a:r>
          </a:p>
          <a:p>
            <a:r>
              <a:rPr lang="en-US" dirty="0" smtClean="0"/>
              <a:t>Chapter 6 records the martyrdom of St. Stephen, known as the first martyr while St. John the Baptist was killed earlier for his faith. </a:t>
            </a:r>
          </a:p>
          <a:p>
            <a:r>
              <a:rPr lang="en-US" dirty="0" smtClean="0"/>
              <a:t>St. Stephen was one of the seven deacons chosen and anointed to help with the ministry, to be witnesses</a:t>
            </a:r>
          </a:p>
          <a:p>
            <a:endParaRPr lang="en-US" dirty="0"/>
          </a:p>
        </p:txBody>
      </p:sp>
      <p:sp>
        <p:nvSpPr>
          <p:cNvPr id="3" name="Title 2"/>
          <p:cNvSpPr>
            <a:spLocks noGrp="1"/>
          </p:cNvSpPr>
          <p:nvPr>
            <p:ph type="title"/>
          </p:nvPr>
        </p:nvSpPr>
        <p:spPr/>
        <p:txBody>
          <a:bodyPr>
            <a:normAutofit fontScale="90000"/>
          </a:bodyPr>
          <a:lstStyle/>
          <a:p>
            <a:pPr algn="ctr"/>
            <a:r>
              <a:rPr lang="en-US" b="1" dirty="0"/>
              <a:t>Week 4</a:t>
            </a:r>
            <a:r>
              <a:rPr lang="en-US" dirty="0"/>
              <a:t>: “You will be my witnesses in Jerusalem</a:t>
            </a:r>
            <a:r>
              <a:rPr lang="en-US" dirty="0" smtClean="0"/>
              <a:t>” Acts 2:3-8:3 </a:t>
            </a:r>
            <a:endParaRPr lang="en-US" dirty="0"/>
          </a:p>
        </p:txBody>
      </p:sp>
    </p:spTree>
    <p:extLst>
      <p:ext uri="{BB962C8B-B14F-4D97-AF65-F5344CB8AC3E}">
        <p14:creationId xmlns:p14="http://schemas.microsoft.com/office/powerpoint/2010/main" xmlns="" val="54032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Week 4</a:t>
            </a:r>
            <a:r>
              <a:rPr lang="en-US" dirty="0"/>
              <a:t>: “You will be my witnesses in Jerusalem” Acts </a:t>
            </a:r>
            <a:r>
              <a:rPr lang="en-US" dirty="0" smtClean="0"/>
              <a:t>2:3-8:3 </a:t>
            </a:r>
            <a:endParaRPr lang="en-US" dirty="0"/>
          </a:p>
        </p:txBody>
      </p:sp>
      <p:pic>
        <p:nvPicPr>
          <p:cNvPr id="5" name="Content Placeholder 4"/>
          <p:cNvPicPr>
            <a:picLocks noGrp="1" noChangeAspect="1"/>
          </p:cNvPicPr>
          <p:nvPr>
            <p:ph sz="half" idx="1"/>
          </p:nvPr>
        </p:nvPicPr>
        <p:blipFill>
          <a:blip r:embed="rId3" cstate="print">
            <a:extLst>
              <a:ext uri="{28A0092B-C50C-407E-A947-70E740481C1C}">
                <a14:useLocalDpi xmlns:a14="http://schemas.microsoft.com/office/drawing/2010/main" xmlns="" val="0"/>
              </a:ext>
            </a:extLst>
          </a:blip>
          <a:stretch>
            <a:fillRect/>
          </a:stretch>
        </p:blipFill>
        <p:spPr>
          <a:xfrm>
            <a:off x="1066800" y="1676400"/>
            <a:ext cx="2942431" cy="3858188"/>
          </a:xfrm>
        </p:spPr>
      </p:pic>
      <p:sp>
        <p:nvSpPr>
          <p:cNvPr id="4" name="Content Placeholder 3"/>
          <p:cNvSpPr>
            <a:spLocks noGrp="1"/>
          </p:cNvSpPr>
          <p:nvPr>
            <p:ph sz="half" idx="2"/>
          </p:nvPr>
        </p:nvSpPr>
        <p:spPr/>
        <p:txBody>
          <a:bodyPr>
            <a:normAutofit/>
          </a:bodyPr>
          <a:lstStyle/>
          <a:p>
            <a:r>
              <a:rPr lang="en-US" sz="3200" dirty="0"/>
              <a:t>“</a:t>
            </a:r>
            <a:r>
              <a:rPr lang="en-US" sz="3200" i="1" dirty="0"/>
              <a:t>The witness of a Christian life is the first and irreplaceable form of mission</a:t>
            </a:r>
            <a:r>
              <a:rPr lang="en-US" sz="3200" i="1" dirty="0" smtClean="0"/>
              <a:t>.</a:t>
            </a:r>
            <a:r>
              <a:rPr lang="en-US" sz="3200" dirty="0" smtClean="0"/>
              <a:t>”*</a:t>
            </a:r>
          </a:p>
          <a:p>
            <a:r>
              <a:rPr lang="en-US" sz="3200" dirty="0" smtClean="0"/>
              <a:t>Our mission begins with the witness of our lives.</a:t>
            </a:r>
            <a:endParaRPr lang="en-US" dirty="0"/>
          </a:p>
        </p:txBody>
      </p:sp>
    </p:spTree>
    <p:extLst>
      <p:ext uri="{BB962C8B-B14F-4D97-AF65-F5344CB8AC3E}">
        <p14:creationId xmlns:p14="http://schemas.microsoft.com/office/powerpoint/2010/main" xmlns="" val="18445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Reflection Questions</a:t>
            </a:r>
          </a:p>
          <a:p>
            <a:pPr lvl="1"/>
            <a:r>
              <a:rPr lang="en-US" dirty="0" smtClean="0"/>
              <a:t>Do I live an authentically Christian life, to give witness to Christ to all that I meet?</a:t>
            </a:r>
          </a:p>
          <a:p>
            <a:pPr lvl="1"/>
            <a:r>
              <a:rPr lang="en-US" dirty="0" smtClean="0"/>
              <a:t>How have I responded to Christ command to be His witness?</a:t>
            </a:r>
          </a:p>
          <a:p>
            <a:pPr lvl="1"/>
            <a:r>
              <a:rPr lang="en-US" dirty="0" smtClean="0"/>
              <a:t>Am I willing to give testimony to my faith even when it may include suffering or death?</a:t>
            </a:r>
          </a:p>
          <a:p>
            <a:pPr lvl="1"/>
            <a:r>
              <a:rPr lang="en-US" dirty="0" smtClean="0"/>
              <a:t>Read Acts 2:3-8:3, discuss the specific details of Stephen’s death and the death of Christ.</a:t>
            </a:r>
            <a:endParaRPr lang="en-US" dirty="0"/>
          </a:p>
        </p:txBody>
      </p:sp>
      <p:sp>
        <p:nvSpPr>
          <p:cNvPr id="3" name="Title 2"/>
          <p:cNvSpPr>
            <a:spLocks noGrp="1"/>
          </p:cNvSpPr>
          <p:nvPr>
            <p:ph type="title"/>
          </p:nvPr>
        </p:nvSpPr>
        <p:spPr/>
        <p:txBody>
          <a:bodyPr>
            <a:normAutofit fontScale="90000"/>
          </a:bodyPr>
          <a:lstStyle/>
          <a:p>
            <a:pPr algn="ctr"/>
            <a:r>
              <a:rPr lang="en-US" b="1" dirty="0"/>
              <a:t>Week 4</a:t>
            </a:r>
            <a:r>
              <a:rPr lang="en-US" dirty="0"/>
              <a:t>: “You will be my witnesses in Jerusalem” Acts </a:t>
            </a:r>
            <a:r>
              <a:rPr lang="en-US" dirty="0" smtClean="0"/>
              <a:t>2:3-8:3</a:t>
            </a:r>
            <a:endParaRPr lang="en-US" dirty="0"/>
          </a:p>
        </p:txBody>
      </p:sp>
    </p:spTree>
    <p:extLst>
      <p:ext uri="{BB962C8B-B14F-4D97-AF65-F5344CB8AC3E}">
        <p14:creationId xmlns:p14="http://schemas.microsoft.com/office/powerpoint/2010/main" xmlns="" val="1492224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Week 5</a:t>
            </a:r>
            <a:r>
              <a:rPr lang="en-US" dirty="0"/>
              <a:t>: “Proclamation in </a:t>
            </a:r>
            <a:br>
              <a:rPr lang="en-US" dirty="0"/>
            </a:br>
            <a:r>
              <a:rPr lang="en-US" dirty="0"/>
              <a:t>Judea and Samaria” Acts </a:t>
            </a:r>
            <a:r>
              <a:rPr lang="en-US" dirty="0" smtClean="0"/>
              <a:t>8:4-9</a:t>
            </a:r>
            <a:endParaRPr lang="en-US" dirty="0"/>
          </a:p>
        </p:txBody>
      </p:sp>
      <p:pic>
        <p:nvPicPr>
          <p:cNvPr id="5" name="Content Placeholder 4"/>
          <p:cNvPicPr>
            <a:picLocks noGrp="1" noChangeAspect="1"/>
          </p:cNvPicPr>
          <p:nvPr>
            <p:ph sz="half" idx="1"/>
          </p:nvPr>
        </p:nvPicPr>
        <p:blipFill>
          <a:blip r:embed="rId2" cstate="print">
            <a:extLst>
              <a:ext uri="{28A0092B-C50C-407E-A947-70E740481C1C}">
                <a14:useLocalDpi xmlns:a14="http://schemas.microsoft.com/office/drawing/2010/main" xmlns="" val="0"/>
              </a:ext>
            </a:extLst>
          </a:blip>
          <a:stretch>
            <a:fillRect/>
          </a:stretch>
        </p:blipFill>
        <p:spPr>
          <a:xfrm>
            <a:off x="5257800" y="1946671"/>
            <a:ext cx="2667000" cy="4000501"/>
          </a:xfrm>
        </p:spPr>
      </p:pic>
      <p:sp>
        <p:nvSpPr>
          <p:cNvPr id="4" name="Content Placeholder 3"/>
          <p:cNvSpPr>
            <a:spLocks noGrp="1"/>
          </p:cNvSpPr>
          <p:nvPr>
            <p:ph sz="half" idx="2"/>
          </p:nvPr>
        </p:nvSpPr>
        <p:spPr>
          <a:xfrm>
            <a:off x="664464" y="1600200"/>
            <a:ext cx="4059936" cy="4572000"/>
          </a:xfrm>
        </p:spPr>
        <p:txBody>
          <a:bodyPr>
            <a:normAutofit fontScale="92500" lnSpcReduction="10000"/>
          </a:bodyPr>
          <a:lstStyle/>
          <a:p>
            <a:r>
              <a:rPr lang="en-US" dirty="0"/>
              <a:t>While sharing the faith the Apostles meet Simon the magician, who desired the power of God for his own </a:t>
            </a:r>
            <a:r>
              <a:rPr lang="en-US" dirty="0" smtClean="0"/>
              <a:t>gain.</a:t>
            </a:r>
            <a:endParaRPr lang="en-US" dirty="0"/>
          </a:p>
          <a:p>
            <a:r>
              <a:rPr lang="en-US" dirty="0"/>
              <a:t>His heart was not in the correct place and his intention was for himself instead of God.  </a:t>
            </a:r>
            <a:endParaRPr lang="en-US" dirty="0" smtClean="0"/>
          </a:p>
          <a:p>
            <a:r>
              <a:rPr lang="en-US" dirty="0" smtClean="0"/>
              <a:t>Missionaries </a:t>
            </a:r>
            <a:r>
              <a:rPr lang="en-US" dirty="0"/>
              <a:t>are constantly challenged keep the focus on Christ and not on self.</a:t>
            </a:r>
          </a:p>
          <a:p>
            <a:endParaRPr lang="en-US" dirty="0"/>
          </a:p>
        </p:txBody>
      </p:sp>
    </p:spTree>
    <p:extLst>
      <p:ext uri="{BB962C8B-B14F-4D97-AF65-F5344CB8AC3E}">
        <p14:creationId xmlns:p14="http://schemas.microsoft.com/office/powerpoint/2010/main" xmlns="" val="36000682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t>
            </a:r>
            <a:r>
              <a:rPr lang="en-US" i="1" dirty="0"/>
              <a:t>The missionary is required to "renounce himself and everything that up to this point he considered as his own, and to make himself everything to everyone."</a:t>
            </a:r>
            <a:r>
              <a:rPr lang="en-US" i="1" baseline="30000" dirty="0"/>
              <a:t> </a:t>
            </a:r>
            <a:r>
              <a:rPr lang="en-US" i="1" dirty="0"/>
              <a:t>This he does by a poverty which sets him free for the Gospel, overcoming attachment to the people and things about him, so that he may become a brother to those to whom he is sent and thus bring them Christ the Savior. This is the goal of missionary spirituality: "To the weak I became weak...; I have become all things to all men, that I might by all means save some. I do it all for the sake of the Gospel..." </a:t>
            </a:r>
            <a:r>
              <a:rPr lang="en-US" i="1" dirty="0" smtClean="0"/>
              <a:t>(</a:t>
            </a:r>
            <a:r>
              <a:rPr lang="en-US" i="1" dirty="0"/>
              <a:t>1 </a:t>
            </a:r>
            <a:r>
              <a:rPr lang="en-US" i="1" dirty="0" err="1"/>
              <a:t>Cor</a:t>
            </a:r>
            <a:r>
              <a:rPr lang="en-US" i="1" dirty="0"/>
              <a:t> 9:22-23</a:t>
            </a:r>
            <a:r>
              <a:rPr lang="en-US" i="1" dirty="0" smtClean="0"/>
              <a:t>).”*</a:t>
            </a:r>
            <a:endParaRPr lang="en-US" dirty="0"/>
          </a:p>
          <a:p>
            <a:endParaRPr lang="en-US" dirty="0" smtClean="0"/>
          </a:p>
        </p:txBody>
      </p:sp>
      <p:sp>
        <p:nvSpPr>
          <p:cNvPr id="3" name="Title 2"/>
          <p:cNvSpPr>
            <a:spLocks noGrp="1"/>
          </p:cNvSpPr>
          <p:nvPr>
            <p:ph type="title"/>
          </p:nvPr>
        </p:nvSpPr>
        <p:spPr/>
        <p:txBody>
          <a:bodyPr>
            <a:normAutofit fontScale="90000"/>
          </a:bodyPr>
          <a:lstStyle/>
          <a:p>
            <a:pPr algn="ctr"/>
            <a:r>
              <a:rPr lang="en-US" b="1" dirty="0" smtClean="0"/>
              <a:t>Week 5</a:t>
            </a:r>
            <a:r>
              <a:rPr lang="en-US" dirty="0" smtClean="0"/>
              <a:t>: “Proclamation in </a:t>
            </a:r>
            <a:br>
              <a:rPr lang="en-US" dirty="0" smtClean="0"/>
            </a:br>
            <a:r>
              <a:rPr lang="en-US" dirty="0" smtClean="0"/>
              <a:t>Judea and Samaria” Acts 8:4-9</a:t>
            </a:r>
            <a:endParaRPr lang="en-US" dirty="0"/>
          </a:p>
        </p:txBody>
      </p:sp>
    </p:spTree>
    <p:extLst>
      <p:ext uri="{BB962C8B-B14F-4D97-AF65-F5344CB8AC3E}">
        <p14:creationId xmlns:p14="http://schemas.microsoft.com/office/powerpoint/2010/main" xmlns="" val="268373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610600" cy="4572000"/>
          </a:xfrm>
        </p:spPr>
        <p:txBody>
          <a:bodyPr>
            <a:normAutofit fontScale="92500" lnSpcReduction="20000"/>
          </a:bodyPr>
          <a:lstStyle/>
          <a:p>
            <a:pPr lvl="0"/>
            <a:r>
              <a:rPr lang="en-US" dirty="0" smtClean="0"/>
              <a:t>Paul’s conversion is mentioned three times in Acts and each include different details. The first time in chapter 9</a:t>
            </a:r>
          </a:p>
          <a:p>
            <a:pPr lvl="0"/>
            <a:r>
              <a:rPr lang="en-US" dirty="0" smtClean="0"/>
              <a:t>The variations may be due to the audience he was sharing with or what he was trying to convey. </a:t>
            </a:r>
          </a:p>
          <a:p>
            <a:pPr lvl="0"/>
            <a:r>
              <a:rPr lang="en-US" dirty="0" smtClean="0"/>
              <a:t>While it is true that his conversion is a triumph of Love and is very telling of God’s great love for all and desire for repentance</a:t>
            </a:r>
          </a:p>
          <a:p>
            <a:pPr lvl="0"/>
            <a:r>
              <a:rPr lang="en-US" dirty="0" smtClean="0"/>
              <a:t>His conversion highlights </a:t>
            </a:r>
          </a:p>
          <a:p>
            <a:pPr lvl="1"/>
            <a:r>
              <a:rPr lang="en-US" dirty="0" smtClean="0"/>
              <a:t>the great merciful love that the Father has for each of us no matter how far we have strayed.</a:t>
            </a:r>
          </a:p>
          <a:p>
            <a:pPr lvl="1"/>
            <a:r>
              <a:rPr lang="en-US" dirty="0" smtClean="0"/>
              <a:t>the </a:t>
            </a:r>
            <a:r>
              <a:rPr lang="en-US" dirty="0"/>
              <a:t>need for continual </a:t>
            </a:r>
            <a:r>
              <a:rPr lang="en-US" dirty="0" smtClean="0"/>
              <a:t>conversion, ongoing until death</a:t>
            </a:r>
            <a:endParaRPr lang="en-US" dirty="0"/>
          </a:p>
          <a:p>
            <a:pPr lvl="1"/>
            <a:r>
              <a:rPr lang="en-US" dirty="0" smtClean="0"/>
              <a:t>the </a:t>
            </a:r>
            <a:r>
              <a:rPr lang="en-US" dirty="0"/>
              <a:t>power of God’s call on our lives </a:t>
            </a:r>
            <a:r>
              <a:rPr lang="en-US" dirty="0" smtClean="0"/>
              <a:t>reflecting on </a:t>
            </a:r>
            <a:r>
              <a:rPr lang="en-US" dirty="0"/>
              <a:t>what and how we </a:t>
            </a:r>
            <a:r>
              <a:rPr lang="en-US" dirty="0" smtClean="0"/>
              <a:t>respond to Christ who is calling us</a:t>
            </a:r>
            <a:endParaRPr lang="en-US" dirty="0"/>
          </a:p>
          <a:p>
            <a:r>
              <a:rPr lang="en-US" dirty="0" smtClean="0"/>
              <a:t>St</a:t>
            </a:r>
            <a:r>
              <a:rPr lang="en-US" dirty="0"/>
              <a:t>. Paul’s conversion </a:t>
            </a:r>
            <a:r>
              <a:rPr lang="en-US" dirty="0" smtClean="0"/>
              <a:t>paves the way for his great missionary activity in the Church</a:t>
            </a:r>
            <a:endParaRPr lang="en-US" dirty="0"/>
          </a:p>
        </p:txBody>
      </p:sp>
      <p:sp>
        <p:nvSpPr>
          <p:cNvPr id="3" name="Title 2"/>
          <p:cNvSpPr>
            <a:spLocks noGrp="1"/>
          </p:cNvSpPr>
          <p:nvPr>
            <p:ph type="title"/>
          </p:nvPr>
        </p:nvSpPr>
        <p:spPr/>
        <p:txBody>
          <a:bodyPr>
            <a:normAutofit fontScale="90000"/>
          </a:bodyPr>
          <a:lstStyle/>
          <a:p>
            <a:pPr algn="ctr"/>
            <a:r>
              <a:rPr lang="en-US" b="1" dirty="0"/>
              <a:t>Week 5</a:t>
            </a:r>
            <a:r>
              <a:rPr lang="en-US" dirty="0"/>
              <a:t>: “Proclamation in </a:t>
            </a:r>
            <a:br>
              <a:rPr lang="en-US" dirty="0"/>
            </a:br>
            <a:r>
              <a:rPr lang="en-US" dirty="0"/>
              <a:t>Judea and Samaria” Acts 8:4-9</a:t>
            </a:r>
          </a:p>
        </p:txBody>
      </p:sp>
    </p:spTree>
    <p:extLst>
      <p:ext uri="{BB962C8B-B14F-4D97-AF65-F5344CB8AC3E}">
        <p14:creationId xmlns:p14="http://schemas.microsoft.com/office/powerpoint/2010/main" xmlns="" val="1485277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Reflection Questions</a:t>
            </a:r>
          </a:p>
          <a:p>
            <a:pPr lvl="1"/>
            <a:r>
              <a:rPr lang="en-US" dirty="0" smtClean="0"/>
              <a:t>Do I proclaim the Gospel, using words and not only witness?</a:t>
            </a:r>
          </a:p>
          <a:p>
            <a:pPr lvl="1"/>
            <a:r>
              <a:rPr lang="en-US" dirty="0" smtClean="0"/>
              <a:t>What are my intentions when I am sharing the good news?</a:t>
            </a:r>
          </a:p>
          <a:p>
            <a:pPr lvl="1"/>
            <a:r>
              <a:rPr lang="en-US" dirty="0" smtClean="0"/>
              <a:t>Do I look for opportunities to share what God has done in my life?</a:t>
            </a:r>
          </a:p>
          <a:p>
            <a:pPr lvl="1"/>
            <a:r>
              <a:rPr lang="en-US" dirty="0" smtClean="0"/>
              <a:t>Do I seek continual conversion in my person life?</a:t>
            </a:r>
          </a:p>
          <a:p>
            <a:pPr lvl="1"/>
            <a:r>
              <a:rPr lang="en-US" dirty="0" smtClean="0"/>
              <a:t>Does my </a:t>
            </a:r>
            <a:r>
              <a:rPr lang="en-US" dirty="0"/>
              <a:t>conversion </a:t>
            </a:r>
            <a:r>
              <a:rPr lang="en-US" dirty="0" smtClean="0"/>
              <a:t>process lead to or encourage my missionary efforts</a:t>
            </a:r>
          </a:p>
          <a:p>
            <a:pPr lvl="1"/>
            <a:r>
              <a:rPr lang="en-US" dirty="0" smtClean="0"/>
              <a:t>Read Acts 8:4-9</a:t>
            </a:r>
            <a:endParaRPr lang="en-US" dirty="0"/>
          </a:p>
          <a:p>
            <a:pPr lvl="1"/>
            <a:endParaRPr lang="en-US" dirty="0" smtClean="0"/>
          </a:p>
          <a:p>
            <a:pPr lvl="1"/>
            <a:endParaRPr lang="en-US" dirty="0" smtClean="0"/>
          </a:p>
          <a:p>
            <a:pPr lvl="1"/>
            <a:endParaRPr lang="en-US" dirty="0"/>
          </a:p>
        </p:txBody>
      </p:sp>
      <p:sp>
        <p:nvSpPr>
          <p:cNvPr id="3" name="Title 2"/>
          <p:cNvSpPr>
            <a:spLocks noGrp="1"/>
          </p:cNvSpPr>
          <p:nvPr>
            <p:ph type="title"/>
          </p:nvPr>
        </p:nvSpPr>
        <p:spPr/>
        <p:txBody>
          <a:bodyPr>
            <a:normAutofit fontScale="90000"/>
          </a:bodyPr>
          <a:lstStyle/>
          <a:p>
            <a:pPr algn="ctr"/>
            <a:r>
              <a:rPr lang="en-US" b="1" dirty="0"/>
              <a:t>Week 5</a:t>
            </a:r>
            <a:r>
              <a:rPr lang="en-US" dirty="0"/>
              <a:t>: “Proclamation in </a:t>
            </a:r>
            <a:br>
              <a:rPr lang="en-US" dirty="0"/>
            </a:br>
            <a:r>
              <a:rPr lang="en-US" dirty="0"/>
              <a:t>Judea and Samaria” Acts 8:4-9</a:t>
            </a:r>
          </a:p>
        </p:txBody>
      </p:sp>
    </p:spTree>
    <p:extLst>
      <p:ext uri="{BB962C8B-B14F-4D97-AF65-F5344CB8AC3E}">
        <p14:creationId xmlns:p14="http://schemas.microsoft.com/office/powerpoint/2010/main" xmlns="" val="260287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85800" y="1447800"/>
            <a:ext cx="7772400" cy="1470025"/>
          </a:xfrm>
          <a:prstGeom prst="rect">
            <a:avLst/>
          </a:prstGeom>
          <a:ln w="6350" cap="rnd">
            <a:noFill/>
          </a:ln>
        </p:spPr>
        <p:txBody>
          <a:bodyPr vert="horz"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100" normalizeH="0" baseline="0" noProof="0" smtClean="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uLnTx/>
                <a:uFillTx/>
                <a:latin typeface="BernhardMod BT" pitchFamily="18" charset="0"/>
                <a:ea typeface="+mj-ea"/>
                <a:cs typeface="+mj-cs"/>
              </a:rPr>
              <a:t/>
            </a:r>
            <a:br>
              <a:rPr kumimoji="0" lang="en-US" sz="4000" b="0" i="0" u="none" strike="noStrike" kern="1200" cap="none" spc="-100" normalizeH="0" baseline="0" noProof="0" smtClean="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uLnTx/>
                <a:uFillTx/>
                <a:latin typeface="BernhardMod BT" pitchFamily="18" charset="0"/>
                <a:ea typeface="+mj-ea"/>
                <a:cs typeface="+mj-cs"/>
              </a:rPr>
            </a:br>
            <a:endParaRPr kumimoji="0" lang="en-US" sz="2200" b="0" i="0" u="none" strike="noStrike" kern="1200" cap="none" spc="-100" normalizeH="0" baseline="0" noProof="0" dirty="0">
              <a:ln w="3200">
                <a:solidFill>
                  <a:schemeClr val="bg2">
                    <a:shade val="75000"/>
                    <a:alpha val="25000"/>
                  </a:schemeClr>
                </a:solidFill>
                <a:prstDash val="solid"/>
                <a:round/>
              </a:ln>
              <a:solidFill>
                <a:schemeClr val="bg2">
                  <a:lumMod val="25000"/>
                </a:schemeClr>
              </a:solidFill>
              <a:effectLst>
                <a:innerShdw blurRad="50800" dist="25400" dir="13500000">
                  <a:prstClr val="black">
                    <a:alpha val="70000"/>
                  </a:prstClr>
                </a:innerShdw>
              </a:effectLst>
              <a:uLnTx/>
              <a:uFillTx/>
              <a:latin typeface="BernhardMod BT" pitchFamily="18" charset="0"/>
              <a:ea typeface="+mj-ea"/>
              <a:cs typeface="+mj-cs"/>
            </a:endParaRPr>
          </a:p>
        </p:txBody>
      </p:sp>
      <p:sp>
        <p:nvSpPr>
          <p:cNvPr id="6" name="Subtitle 2"/>
          <p:cNvSpPr txBox="1">
            <a:spLocks/>
          </p:cNvSpPr>
          <p:nvPr/>
        </p:nvSpPr>
        <p:spPr>
          <a:xfrm>
            <a:off x="190500" y="3962400"/>
            <a:ext cx="8763000" cy="17526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2"/>
              </a:buClr>
              <a:buSzPct val="85000"/>
              <a:buFont typeface="Wingdings 2"/>
              <a:buChar char=""/>
              <a:tabLst/>
              <a:defRPr/>
            </a:pPr>
            <a:r>
              <a:rPr kumimoji="0" lang="en-US" sz="2000" b="0" i="0" u="none" strike="noStrike" kern="1200" cap="none" spc="0" normalizeH="0" baseline="0" noProof="0" dirty="0" smtClean="0">
                <a:ln>
                  <a:noFill/>
                </a:ln>
                <a:solidFill>
                  <a:srgbClr val="FEFAC9"/>
                </a:solidFill>
                <a:effectLst/>
                <a:uLnTx/>
                <a:uFillTx/>
                <a:latin typeface="GoudyOlSt BT" pitchFamily="18" charset="0"/>
                <a:ea typeface="+mn-ea"/>
                <a:cs typeface="+mn-cs"/>
              </a:rPr>
              <a:t> </a:t>
            </a:r>
            <a:r>
              <a:rPr kumimoji="0" lang="en-US" sz="2200" b="0" i="0" u="none" strike="noStrike" kern="1200" cap="none" spc="0" normalizeH="0" baseline="0" noProof="0" dirty="0" smtClean="0">
                <a:ln>
                  <a:noFill/>
                </a:ln>
                <a:solidFill>
                  <a:srgbClr val="FEFAC9"/>
                </a:solidFill>
                <a:effectLst/>
                <a:uLnTx/>
                <a:uFillTx/>
                <a:ea typeface="+mn-ea"/>
                <a:cs typeface="+mn-cs"/>
              </a:rPr>
              <a:t>Made by</a:t>
            </a:r>
            <a:r>
              <a:rPr kumimoji="0" lang="en-US" sz="2200" b="1" i="0" u="none" strike="noStrike" kern="1200" cap="none" spc="0" normalizeH="0" baseline="0" noProof="0" dirty="0" smtClean="0">
                <a:ln>
                  <a:noFill/>
                </a:ln>
                <a:solidFill>
                  <a:srgbClr val="FEFAC9"/>
                </a:solidFill>
                <a:effectLst/>
                <a:uLnTx/>
                <a:uFillTx/>
                <a:ea typeface="+mn-ea"/>
                <a:cs typeface="+mn-cs"/>
              </a:rPr>
              <a:t/>
            </a:r>
            <a:br>
              <a:rPr kumimoji="0" lang="en-US" sz="2200" b="1" i="0" u="none" strike="noStrike" kern="1200" cap="none" spc="0" normalizeH="0" baseline="0" noProof="0" dirty="0" smtClean="0">
                <a:ln>
                  <a:noFill/>
                </a:ln>
                <a:solidFill>
                  <a:srgbClr val="FEFAC9"/>
                </a:solidFill>
                <a:effectLst/>
                <a:uLnTx/>
                <a:uFillTx/>
                <a:ea typeface="+mn-ea"/>
                <a:cs typeface="+mn-cs"/>
              </a:rPr>
            </a:br>
            <a:r>
              <a:rPr kumimoji="0" lang="en-US" sz="2200" b="1" i="0" u="none" strike="noStrike" kern="1200" cap="none" spc="0" normalizeH="0" baseline="0" noProof="0" dirty="0" smtClean="0">
                <a:ln>
                  <a:noFill/>
                </a:ln>
                <a:solidFill>
                  <a:srgbClr val="FEFAC9"/>
                </a:solidFill>
                <a:effectLst/>
                <a:uLnTx/>
                <a:uFillTx/>
                <a:ea typeface="+mn-ea"/>
                <a:cs typeface="+mn-cs"/>
              </a:rPr>
              <a:t>Sr. Clara Maria Malay, SCTJM</a:t>
            </a:r>
            <a:r>
              <a:rPr kumimoji="0" lang="en-US" sz="2000" b="1" i="0" u="none" strike="noStrike" kern="1200" cap="none" spc="0" normalizeH="0" baseline="0" noProof="0" dirty="0" smtClean="0">
                <a:ln>
                  <a:noFill/>
                </a:ln>
                <a:solidFill>
                  <a:srgbClr val="FEFAC9"/>
                </a:solidFill>
                <a:effectLst/>
                <a:uLnTx/>
                <a:uFillTx/>
                <a:ea typeface="+mn-ea"/>
                <a:cs typeface="+mn-cs"/>
              </a:rPr>
              <a:t/>
            </a:r>
            <a:br>
              <a:rPr kumimoji="0" lang="en-US" sz="2000" b="1" i="0" u="none" strike="noStrike" kern="1200" cap="none" spc="0" normalizeH="0" baseline="0" noProof="0" dirty="0" smtClean="0">
                <a:ln>
                  <a:noFill/>
                </a:ln>
                <a:solidFill>
                  <a:srgbClr val="FEFAC9"/>
                </a:solidFill>
                <a:effectLst/>
                <a:uLnTx/>
                <a:uFillTx/>
                <a:ea typeface="+mn-ea"/>
                <a:cs typeface="+mn-cs"/>
              </a:rPr>
            </a:br>
            <a:r>
              <a:rPr kumimoji="0" lang="en-US" sz="2000" b="1" i="0" u="none" strike="noStrike" kern="1200" cap="none" spc="0" normalizeH="0" baseline="0" noProof="0" dirty="0" smtClean="0">
                <a:ln>
                  <a:noFill/>
                </a:ln>
                <a:solidFill>
                  <a:srgbClr val="FEFAC9"/>
                </a:solidFill>
                <a:effectLst/>
                <a:uLnTx/>
                <a:uFillTx/>
                <a:ea typeface="+mn-ea"/>
                <a:cs typeface="+mn-cs"/>
              </a:rPr>
              <a:t/>
            </a:r>
            <a:br>
              <a:rPr kumimoji="0" lang="en-US" sz="2000" b="1" i="0" u="none" strike="noStrike" kern="1200" cap="none" spc="0" normalizeH="0" baseline="0" noProof="0" dirty="0" smtClean="0">
                <a:ln>
                  <a:noFill/>
                </a:ln>
                <a:solidFill>
                  <a:srgbClr val="FEFAC9"/>
                </a:solidFill>
                <a:effectLst/>
                <a:uLnTx/>
                <a:uFillTx/>
                <a:ea typeface="+mn-ea"/>
                <a:cs typeface="+mn-cs"/>
              </a:rPr>
            </a:br>
            <a:r>
              <a:rPr kumimoji="0" lang="en-US" sz="2400" b="1" i="1" u="none" strike="noStrike" kern="1200" cap="none" spc="0" normalizeH="0" baseline="0" noProof="0" dirty="0" smtClean="0">
                <a:ln>
                  <a:noFill/>
                </a:ln>
                <a:solidFill>
                  <a:srgbClr val="FEFAC9"/>
                </a:solidFill>
                <a:effectLst/>
                <a:uLnTx/>
                <a:uFillTx/>
                <a:ea typeface="+mn-ea"/>
                <a:cs typeface="+mn-cs"/>
              </a:rPr>
              <a:t>Servants of the Pierced Hearts of Jesus and Mary</a:t>
            </a:r>
            <a:endParaRPr kumimoji="0" lang="en-US" sz="2400" b="1" i="1" u="none" strike="noStrike" kern="1200" cap="none" spc="0" normalizeH="0" baseline="0" noProof="0" dirty="0">
              <a:ln>
                <a:noFill/>
              </a:ln>
              <a:solidFill>
                <a:srgbClr val="FEFAC9"/>
              </a:solidFill>
              <a:effectLst/>
              <a:uLnTx/>
              <a:uFillTx/>
              <a:ea typeface="+mn-ea"/>
              <a:cs typeface="+mn-cs"/>
            </a:endParaRPr>
          </a:p>
        </p:txBody>
      </p:sp>
      <p:pic>
        <p:nvPicPr>
          <p:cNvPr id="7" name="Picture 6" descr="trans_logo_host_rev.gif"/>
          <p:cNvPicPr>
            <a:picLocks noChangeAspect="1"/>
          </p:cNvPicPr>
          <p:nvPr/>
        </p:nvPicPr>
        <p:blipFill>
          <a:blip r:embed="rId2" cstate="print"/>
          <a:stretch>
            <a:fillRect/>
          </a:stretch>
        </p:blipFill>
        <p:spPr>
          <a:xfrm>
            <a:off x="3733800" y="1676400"/>
            <a:ext cx="1881478" cy="217254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Apostles were unsure if the Lord really intended to include all peoples and nations in the proclamation of the Faith.  There was much more separation between nations and religions among humanity than there is now.</a:t>
            </a:r>
          </a:p>
          <a:p>
            <a:r>
              <a:rPr lang="en-US" dirty="0" smtClean="0"/>
              <a:t>When faithful individuals from other nationalities came to St. Phillip and St. Peter and the Holy Spirit fell on them.  This was a confirmation of the Lord’s words that later St. Peter declared at the first Council in Jerusalem</a:t>
            </a:r>
          </a:p>
          <a:p>
            <a:r>
              <a:rPr lang="en-US" dirty="0" smtClean="0"/>
              <a:t>“There </a:t>
            </a:r>
            <a:r>
              <a:rPr lang="en-US" dirty="0"/>
              <a:t>rests, by divine mandate, the duty of going out into the whole world and preaching the gospel to every creature</a:t>
            </a:r>
            <a:r>
              <a:rPr lang="en-US" dirty="0" smtClean="0"/>
              <a:t>.’ </a:t>
            </a:r>
            <a:r>
              <a:rPr lang="en-US" dirty="0"/>
              <a:t>And in another text: </a:t>
            </a:r>
            <a:r>
              <a:rPr lang="en-US" dirty="0" smtClean="0"/>
              <a:t>‘...</a:t>
            </a:r>
            <a:r>
              <a:rPr lang="en-US" dirty="0"/>
              <a:t>the whole Church is missionary, and the work of evangelization is a basic duty of the People of God</a:t>
            </a:r>
            <a:r>
              <a:rPr lang="en-US" dirty="0" smtClean="0"/>
              <a:t>.”*</a:t>
            </a:r>
            <a:endParaRPr lang="en-US" dirty="0"/>
          </a:p>
        </p:txBody>
      </p:sp>
      <p:sp>
        <p:nvSpPr>
          <p:cNvPr id="3" name="Title 2"/>
          <p:cNvSpPr>
            <a:spLocks noGrp="1"/>
          </p:cNvSpPr>
          <p:nvPr>
            <p:ph type="title"/>
          </p:nvPr>
        </p:nvSpPr>
        <p:spPr/>
        <p:txBody>
          <a:bodyPr>
            <a:normAutofit fontScale="90000"/>
          </a:bodyPr>
          <a:lstStyle/>
          <a:p>
            <a:pPr algn="ctr"/>
            <a:r>
              <a:rPr lang="en-US" b="1" dirty="0" smtClean="0"/>
              <a:t>Week 6</a:t>
            </a:r>
            <a:r>
              <a:rPr lang="en-US" dirty="0" smtClean="0"/>
              <a:t>: “To the Ends of the Earth” </a:t>
            </a:r>
            <a:br>
              <a:rPr lang="en-US" dirty="0" smtClean="0"/>
            </a:br>
            <a:r>
              <a:rPr lang="en-US" dirty="0" smtClean="0"/>
              <a:t>Acts 10-28</a:t>
            </a:r>
            <a:endParaRPr lang="en-US" dirty="0"/>
          </a:p>
        </p:txBody>
      </p:sp>
    </p:spTree>
    <p:extLst>
      <p:ext uri="{BB962C8B-B14F-4D97-AF65-F5344CB8AC3E}">
        <p14:creationId xmlns:p14="http://schemas.microsoft.com/office/powerpoint/2010/main" xmlns="" val="533671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Week 6</a:t>
            </a:r>
            <a:r>
              <a:rPr lang="en-US" dirty="0"/>
              <a:t>: “To the Ends of the Earth” </a:t>
            </a:r>
            <a:br>
              <a:rPr lang="en-US" dirty="0"/>
            </a:br>
            <a:r>
              <a:rPr lang="en-US" dirty="0"/>
              <a:t>Acts 10-28</a:t>
            </a:r>
          </a:p>
        </p:txBody>
      </p:sp>
      <p:pic>
        <p:nvPicPr>
          <p:cNvPr id="5" name="Content Placeholder 4"/>
          <p:cNvPicPr>
            <a:picLocks noGrp="1" noChangeAspect="1"/>
          </p:cNvPicPr>
          <p:nvPr>
            <p:ph sz="half" idx="1"/>
          </p:nvPr>
        </p:nvPicPr>
        <p:blipFill>
          <a:blip r:embed="rId3" cstate="print">
            <a:extLst>
              <a:ext uri="{28A0092B-C50C-407E-A947-70E740481C1C}">
                <a14:useLocalDpi xmlns:a14="http://schemas.microsoft.com/office/drawing/2010/main" xmlns="" val="0"/>
              </a:ext>
            </a:extLst>
          </a:blip>
          <a:stretch>
            <a:fillRect/>
          </a:stretch>
        </p:blipFill>
        <p:spPr>
          <a:xfrm>
            <a:off x="533400" y="1752600"/>
            <a:ext cx="3886200" cy="3886200"/>
          </a:xfrm>
        </p:spPr>
      </p:pic>
      <p:sp>
        <p:nvSpPr>
          <p:cNvPr id="4" name="Content Placeholder 3"/>
          <p:cNvSpPr>
            <a:spLocks noGrp="1"/>
          </p:cNvSpPr>
          <p:nvPr>
            <p:ph sz="half" idx="2"/>
          </p:nvPr>
        </p:nvSpPr>
        <p:spPr/>
        <p:txBody>
          <a:bodyPr>
            <a:normAutofit lnSpcReduction="10000"/>
          </a:bodyPr>
          <a:lstStyle/>
          <a:p>
            <a:r>
              <a:rPr lang="en-US" dirty="0" smtClean="0"/>
              <a:t>Both the Ethiopian Eunuch and the Centurion represent world powers and major nations</a:t>
            </a:r>
          </a:p>
          <a:p>
            <a:r>
              <a:rPr lang="en-US" dirty="0" smtClean="0"/>
              <a:t>Taking the faith of the Israelites to the “Gentile Nations”*</a:t>
            </a:r>
          </a:p>
          <a:p>
            <a:r>
              <a:rPr lang="en-US" dirty="0" smtClean="0"/>
              <a:t>Jesus was showing the apostles that he really meant to the ends of the Earth</a:t>
            </a:r>
            <a:endParaRPr lang="en-US" dirty="0"/>
          </a:p>
        </p:txBody>
      </p:sp>
    </p:spTree>
    <p:extLst>
      <p:ext uri="{BB962C8B-B14F-4D97-AF65-F5344CB8AC3E}">
        <p14:creationId xmlns:p14="http://schemas.microsoft.com/office/powerpoint/2010/main" xmlns="" val="3319919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Reflection Questions?</a:t>
            </a:r>
          </a:p>
          <a:p>
            <a:pPr lvl="1"/>
            <a:r>
              <a:rPr lang="en-US" dirty="0" smtClean="0"/>
              <a:t>Do I question God’s commands or do I seek to obey even in my misunderstanding?</a:t>
            </a:r>
          </a:p>
          <a:p>
            <a:pPr lvl="1"/>
            <a:r>
              <a:rPr lang="en-US" dirty="0" smtClean="0"/>
              <a:t>How did Peter respond to Cornelius a Roman?</a:t>
            </a:r>
          </a:p>
          <a:p>
            <a:pPr lvl="1"/>
            <a:r>
              <a:rPr lang="en-US" dirty="0" smtClean="0"/>
              <a:t>Do I treat those who are different from me with the same respect?</a:t>
            </a:r>
          </a:p>
          <a:p>
            <a:pPr lvl="1"/>
            <a:r>
              <a:rPr lang="en-US" dirty="0" smtClean="0"/>
              <a:t>Am I reaching out beyond my surroundings to share the good news to the ends of the Earth?</a:t>
            </a:r>
          </a:p>
          <a:p>
            <a:pPr lvl="1"/>
            <a:r>
              <a:rPr lang="en-US" dirty="0" smtClean="0"/>
              <a:t>Read Acts 10-28</a:t>
            </a:r>
            <a:endParaRPr lang="en-US" dirty="0"/>
          </a:p>
        </p:txBody>
      </p:sp>
      <p:sp>
        <p:nvSpPr>
          <p:cNvPr id="3" name="Title 2"/>
          <p:cNvSpPr>
            <a:spLocks noGrp="1"/>
          </p:cNvSpPr>
          <p:nvPr>
            <p:ph type="title"/>
          </p:nvPr>
        </p:nvSpPr>
        <p:spPr/>
        <p:txBody>
          <a:bodyPr>
            <a:normAutofit fontScale="90000"/>
          </a:bodyPr>
          <a:lstStyle/>
          <a:p>
            <a:pPr algn="ctr"/>
            <a:r>
              <a:rPr lang="en-US" b="1" dirty="0"/>
              <a:t>Week 6</a:t>
            </a:r>
            <a:r>
              <a:rPr lang="en-US" dirty="0"/>
              <a:t>: “To the Ends of the Earth” </a:t>
            </a:r>
            <a:br>
              <a:rPr lang="en-US" dirty="0"/>
            </a:br>
            <a:r>
              <a:rPr lang="en-US" dirty="0"/>
              <a:t>Acts 10-28</a:t>
            </a: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19800" y="4343400"/>
            <a:ext cx="2655216" cy="1981200"/>
          </a:xfrm>
          <a:prstGeom prst="rect">
            <a:avLst/>
          </a:prstGeom>
        </p:spPr>
      </p:pic>
    </p:spTree>
    <p:extLst>
      <p:ext uri="{BB962C8B-B14F-4D97-AF65-F5344CB8AC3E}">
        <p14:creationId xmlns:p14="http://schemas.microsoft.com/office/powerpoint/2010/main" xmlns="" val="34372213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Book of Acts of the Apostles could be considered the Acts of Peter or Paul but most especially of the Holy Spirit. It is the ground work of the Church and continues to serve as a plan of mission for each of Her members. May we faithfully adhere to the teachings of Scripture and continue the redeeming mission of Christ through the power of the Holy Spirit. </a:t>
            </a:r>
            <a:endParaRPr lang="en-US" dirty="0"/>
          </a:p>
        </p:txBody>
      </p:sp>
      <p:sp>
        <p:nvSpPr>
          <p:cNvPr id="3" name="Title 2"/>
          <p:cNvSpPr>
            <a:spLocks noGrp="1"/>
          </p:cNvSpPr>
          <p:nvPr>
            <p:ph type="title"/>
          </p:nvPr>
        </p:nvSpPr>
        <p:spPr/>
        <p:txBody>
          <a:bodyPr/>
          <a:lstStyle/>
          <a:p>
            <a:pPr algn="ctr"/>
            <a:r>
              <a:rPr lang="en-US" dirty="0" smtClean="0"/>
              <a:t>In Conclusion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70842" y="4572000"/>
            <a:ext cx="2543175" cy="1800225"/>
          </a:xfrm>
          <a:prstGeom prst="rect">
            <a:avLst/>
          </a:prstGeom>
        </p:spPr>
      </p:pic>
    </p:spTree>
    <p:extLst>
      <p:ext uri="{BB962C8B-B14F-4D97-AF65-F5344CB8AC3E}">
        <p14:creationId xmlns:p14="http://schemas.microsoft.com/office/powerpoint/2010/main" xmlns="" val="2259492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51018" y="3200400"/>
            <a:ext cx="4083878" cy="3276600"/>
          </a:xfrm>
          <a:prstGeom prst="rect">
            <a:avLst/>
          </a:prstGeom>
        </p:spPr>
      </p:pic>
      <p:sp>
        <p:nvSpPr>
          <p:cNvPr id="2" name="Content Placeholder 1"/>
          <p:cNvSpPr>
            <a:spLocks noGrp="1"/>
          </p:cNvSpPr>
          <p:nvPr>
            <p:ph idx="1"/>
          </p:nvPr>
        </p:nvSpPr>
        <p:spPr>
          <a:xfrm>
            <a:off x="457200" y="1524000"/>
            <a:ext cx="8458200" cy="5105400"/>
          </a:xfrm>
        </p:spPr>
        <p:txBody>
          <a:bodyPr>
            <a:normAutofit/>
          </a:bodyPr>
          <a:lstStyle/>
          <a:p>
            <a:r>
              <a:rPr lang="en-US" sz="2800" dirty="0"/>
              <a:t>The Acts of the Apostles is the announcement of the Church, where the apostles give </a:t>
            </a:r>
            <a:r>
              <a:rPr lang="en-US" sz="2800" dirty="0" smtClean="0"/>
              <a:t>their fiat.  </a:t>
            </a:r>
          </a:p>
          <a:p>
            <a:r>
              <a:rPr lang="en-US" sz="2800" dirty="0" smtClean="0"/>
              <a:t>Our </a:t>
            </a:r>
            <a:r>
              <a:rPr lang="en-US" sz="2800" dirty="0"/>
              <a:t>Lady’s fiat </a:t>
            </a:r>
            <a:r>
              <a:rPr lang="en-US" sz="2800" dirty="0" smtClean="0"/>
              <a:t>is the first and serves as a model </a:t>
            </a:r>
            <a:r>
              <a:rPr lang="en-US" sz="2800" dirty="0"/>
              <a:t>for all </a:t>
            </a:r>
            <a:r>
              <a:rPr lang="en-US" sz="2800" dirty="0" smtClean="0"/>
              <a:t>Christians. 1(Rogers)</a:t>
            </a:r>
          </a:p>
          <a:p>
            <a:r>
              <a:rPr lang="en-US" sz="2800" dirty="0" smtClean="0"/>
              <a:t>The Apostles follow </a:t>
            </a:r>
            <a:br>
              <a:rPr lang="en-US" sz="2800" dirty="0" smtClean="0"/>
            </a:br>
            <a:r>
              <a:rPr lang="en-US" sz="2800" dirty="0" smtClean="0"/>
              <a:t>Our Lady in the </a:t>
            </a:r>
            <a:br>
              <a:rPr lang="en-US" sz="2800" dirty="0" smtClean="0"/>
            </a:br>
            <a:r>
              <a:rPr lang="en-US" sz="2800" dirty="0" smtClean="0"/>
              <a:t>pilgrimage of Faith,</a:t>
            </a:r>
            <a:r>
              <a:rPr lang="en-US" sz="2800" dirty="0"/>
              <a:t> </a:t>
            </a:r>
            <a:r>
              <a:rPr lang="en-US" sz="2800" dirty="0" smtClean="0"/>
              <a:t/>
            </a:r>
            <a:br>
              <a:rPr lang="en-US" sz="2800" dirty="0" smtClean="0"/>
            </a:br>
            <a:r>
              <a:rPr lang="en-US" sz="2800" dirty="0" smtClean="0"/>
              <a:t>“Mary has </a:t>
            </a:r>
            <a:r>
              <a:rPr lang="en-US" sz="2800" dirty="0"/>
              <a:t>gone before</a:t>
            </a:r>
            <a:r>
              <a:rPr lang="en-US" sz="2800" dirty="0" smtClean="0"/>
              <a:t>, </a:t>
            </a:r>
            <a:br>
              <a:rPr lang="en-US" sz="2800" dirty="0" smtClean="0"/>
            </a:br>
            <a:r>
              <a:rPr lang="en-US" sz="2800" dirty="0" smtClean="0"/>
              <a:t>becoming </a:t>
            </a:r>
            <a:r>
              <a:rPr lang="en-US" sz="2800" dirty="0"/>
              <a:t>"a model of </a:t>
            </a:r>
            <a:r>
              <a:rPr lang="en-US" sz="2800" dirty="0" smtClean="0"/>
              <a:t/>
            </a:r>
            <a:br>
              <a:rPr lang="en-US" sz="2800" dirty="0" smtClean="0"/>
            </a:br>
            <a:r>
              <a:rPr lang="en-US" sz="2800" dirty="0" smtClean="0"/>
              <a:t>the </a:t>
            </a:r>
            <a:r>
              <a:rPr lang="en-US" sz="2800" dirty="0"/>
              <a:t>Church in the matter </a:t>
            </a:r>
            <a:r>
              <a:rPr lang="en-US" sz="2800" dirty="0" smtClean="0"/>
              <a:t/>
            </a:r>
            <a:br>
              <a:rPr lang="en-US" sz="2800" dirty="0" smtClean="0"/>
            </a:br>
            <a:r>
              <a:rPr lang="en-US" sz="2800" dirty="0" smtClean="0"/>
              <a:t>of </a:t>
            </a:r>
            <a:r>
              <a:rPr lang="en-US" sz="2800" dirty="0"/>
              <a:t>faith, charity and perfect union with </a:t>
            </a:r>
            <a:r>
              <a:rPr lang="en-US" sz="2800" dirty="0" err="1"/>
              <a:t>Christ</a:t>
            </a:r>
            <a:r>
              <a:rPr lang="en-US" sz="2800" dirty="0" err="1" smtClean="0"/>
              <a:t>.”2</a:t>
            </a:r>
            <a:endParaRPr lang="en-US" sz="2800" dirty="0" smtClean="0"/>
          </a:p>
          <a:p>
            <a:endParaRPr lang="en-US" sz="2400" dirty="0"/>
          </a:p>
        </p:txBody>
      </p:sp>
      <p:sp>
        <p:nvSpPr>
          <p:cNvPr id="3" name="Title 2"/>
          <p:cNvSpPr>
            <a:spLocks noGrp="1"/>
          </p:cNvSpPr>
          <p:nvPr>
            <p:ph type="title"/>
          </p:nvPr>
        </p:nvSpPr>
        <p:spPr/>
        <p:txBody>
          <a:bodyPr>
            <a:normAutofit fontScale="90000"/>
          </a:bodyPr>
          <a:lstStyle/>
          <a:p>
            <a:pPr algn="ctr"/>
            <a:r>
              <a:rPr lang="en-US" b="1" dirty="0" smtClean="0">
                <a:effectLst/>
              </a:rPr>
              <a:t>Week 1: Background </a:t>
            </a:r>
            <a:r>
              <a:rPr lang="en-US" b="1" dirty="0">
                <a:effectLst/>
              </a:rPr>
              <a:t>and </a:t>
            </a:r>
            <a:r>
              <a:rPr lang="en-US" b="1" dirty="0" smtClean="0">
                <a:effectLst/>
              </a:rPr>
              <a:t>origin of </a:t>
            </a:r>
            <a:r>
              <a:rPr lang="en-US" dirty="0"/>
              <a:t/>
            </a:r>
            <a:br>
              <a:rPr lang="en-US" dirty="0"/>
            </a:br>
            <a:r>
              <a:rPr lang="en-US" b="1" dirty="0" smtClean="0">
                <a:effectLst/>
              </a:rPr>
              <a:t>Acts </a:t>
            </a:r>
            <a:r>
              <a:rPr lang="en-US" b="1" dirty="0">
                <a:effectLst/>
              </a:rPr>
              <a:t>of the </a:t>
            </a:r>
            <a:r>
              <a:rPr lang="en-US" b="1" dirty="0" smtClean="0">
                <a:effectLst/>
              </a:rPr>
              <a:t>Apostles</a:t>
            </a:r>
            <a:endParaRPr lang="en-US" dirty="0"/>
          </a:p>
        </p:txBody>
      </p:sp>
    </p:spTree>
    <p:extLst>
      <p:ext uri="{BB962C8B-B14F-4D97-AF65-F5344CB8AC3E}">
        <p14:creationId xmlns:p14="http://schemas.microsoft.com/office/powerpoint/2010/main" xmlns="" val="2554312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57600" y="1520446"/>
            <a:ext cx="5257800" cy="5108954"/>
          </a:xfrm>
        </p:spPr>
        <p:txBody>
          <a:bodyPr>
            <a:normAutofit/>
          </a:bodyPr>
          <a:lstStyle/>
          <a:p>
            <a:pPr lvl="0"/>
            <a:r>
              <a:rPr lang="en-US" sz="2800" dirty="0"/>
              <a:t>The Historical context of Acts of the Apostles; </a:t>
            </a:r>
            <a:r>
              <a:rPr lang="en-US" sz="2800" dirty="0" smtClean="0"/>
              <a:t>must </a:t>
            </a:r>
            <a:r>
              <a:rPr lang="en-US" sz="2800" dirty="0"/>
              <a:t>be understood </a:t>
            </a:r>
            <a:r>
              <a:rPr lang="en-US" sz="2800" dirty="0" smtClean="0"/>
              <a:t>in the context of a two volume work </a:t>
            </a:r>
          </a:p>
          <a:p>
            <a:pPr lvl="0"/>
            <a:r>
              <a:rPr lang="en-US" sz="2800" dirty="0" smtClean="0"/>
              <a:t>Acts </a:t>
            </a:r>
            <a:r>
              <a:rPr lang="en-US" sz="2800" dirty="0"/>
              <a:t>is the second volume work by St. Luke the first being the Gospel of Luke</a:t>
            </a:r>
            <a:endParaRPr lang="en-US" sz="2400" dirty="0"/>
          </a:p>
          <a:p>
            <a:pPr lvl="0"/>
            <a:r>
              <a:rPr lang="en-US" sz="2800" dirty="0"/>
              <a:t>Ascension </a:t>
            </a:r>
            <a:r>
              <a:rPr lang="en-US" sz="2800" dirty="0" smtClean="0"/>
              <a:t>both concludes Luke </a:t>
            </a:r>
            <a:r>
              <a:rPr lang="en-US" sz="2800" dirty="0"/>
              <a:t>(24:50-51) and begins </a:t>
            </a:r>
            <a:r>
              <a:rPr lang="en-US" sz="2800" dirty="0" smtClean="0"/>
              <a:t>Acts of the Apostles </a:t>
            </a:r>
            <a:r>
              <a:rPr lang="en-US" sz="2800" dirty="0"/>
              <a:t>(1:9</a:t>
            </a:r>
            <a:r>
              <a:rPr lang="en-US" sz="2800" dirty="0" smtClean="0"/>
              <a:t>)</a:t>
            </a:r>
          </a:p>
          <a:p>
            <a:pPr lvl="1"/>
            <a:r>
              <a:rPr lang="en-US" dirty="0" smtClean="0"/>
              <a:t>Read the Gospel of Luke</a:t>
            </a:r>
            <a:endParaRPr lang="en-US" sz="2200" dirty="0"/>
          </a:p>
        </p:txBody>
      </p:sp>
      <p:sp>
        <p:nvSpPr>
          <p:cNvPr id="3" name="Title 2"/>
          <p:cNvSpPr>
            <a:spLocks noGrp="1"/>
          </p:cNvSpPr>
          <p:nvPr>
            <p:ph type="title"/>
          </p:nvPr>
        </p:nvSpPr>
        <p:spPr/>
        <p:txBody>
          <a:bodyPr>
            <a:normAutofit fontScale="90000"/>
          </a:bodyPr>
          <a:lstStyle/>
          <a:p>
            <a:pPr algn="ctr"/>
            <a:r>
              <a:rPr lang="en-US" b="1" dirty="0">
                <a:effectLst/>
              </a:rPr>
              <a:t>Week </a:t>
            </a:r>
            <a:r>
              <a:rPr lang="en-US" b="1" dirty="0" smtClean="0">
                <a:effectLst/>
              </a:rPr>
              <a:t>1: Background </a:t>
            </a:r>
            <a:r>
              <a:rPr lang="en-US" b="1" dirty="0">
                <a:effectLst/>
              </a:rPr>
              <a:t>and origin of </a:t>
            </a:r>
            <a:r>
              <a:rPr lang="en-US" dirty="0"/>
              <a:t/>
            </a:r>
            <a:br>
              <a:rPr lang="en-US" dirty="0"/>
            </a:br>
            <a:r>
              <a:rPr lang="en-US" b="1" dirty="0">
                <a:effectLst/>
              </a:rPr>
              <a:t>Acts of the Apostles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28600" y="2438400"/>
            <a:ext cx="3505200" cy="2625517"/>
          </a:xfrm>
          <a:prstGeom prst="rect">
            <a:avLst/>
          </a:prstGeom>
        </p:spPr>
      </p:pic>
    </p:spTree>
    <p:extLst>
      <p:ext uri="{BB962C8B-B14F-4D97-AF65-F5344CB8AC3E}">
        <p14:creationId xmlns:p14="http://schemas.microsoft.com/office/powerpoint/2010/main" xmlns="" val="2881648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lnSpcReduction="10000"/>
          </a:bodyPr>
          <a:lstStyle/>
          <a:p>
            <a:pPr lvl="0"/>
            <a:r>
              <a:rPr lang="en-US" sz="2800" dirty="0"/>
              <a:t>The plan of pilgrimage of the </a:t>
            </a:r>
            <a:r>
              <a:rPr lang="en-US" sz="2800" dirty="0" smtClean="0"/>
              <a:t>Church revealed in Acts 1:8, at the Ascension of Jesus </a:t>
            </a:r>
          </a:p>
          <a:p>
            <a:pPr lvl="0"/>
            <a:r>
              <a:rPr lang="en-US" sz="2800" dirty="0" smtClean="0"/>
              <a:t>Christ’s departing statement contains four main sections that explain the role of mission and evangelization in Acts</a:t>
            </a:r>
            <a:endParaRPr lang="en-US" sz="2400" dirty="0"/>
          </a:p>
          <a:p>
            <a:pPr lvl="1"/>
            <a:r>
              <a:rPr lang="en-US" dirty="0" smtClean="0"/>
              <a:t>“You </a:t>
            </a:r>
            <a:r>
              <a:rPr lang="en-US" dirty="0"/>
              <a:t>will receive power when the Holy </a:t>
            </a:r>
            <a:r>
              <a:rPr lang="en-US" dirty="0" smtClean="0"/>
              <a:t>Spirit comes upon you” (found in Chapter  2 of Acts)</a:t>
            </a:r>
            <a:endParaRPr lang="en-US" sz="2000" dirty="0"/>
          </a:p>
          <a:p>
            <a:pPr lvl="1"/>
            <a:r>
              <a:rPr lang="en-US" dirty="0" smtClean="0"/>
              <a:t>“You </a:t>
            </a:r>
            <a:r>
              <a:rPr lang="en-US" dirty="0"/>
              <a:t>will be my witnesses in </a:t>
            </a:r>
            <a:r>
              <a:rPr lang="en-US" dirty="0" smtClean="0"/>
              <a:t>Jerusalem” </a:t>
            </a:r>
            <a:br>
              <a:rPr lang="en-US" dirty="0" smtClean="0"/>
            </a:br>
            <a:r>
              <a:rPr lang="en-US" dirty="0" smtClean="0"/>
              <a:t>(from Acts 2:3-8:3)</a:t>
            </a:r>
            <a:endParaRPr lang="en-US" sz="2000" dirty="0"/>
          </a:p>
          <a:p>
            <a:pPr lvl="1"/>
            <a:r>
              <a:rPr lang="en-US" dirty="0" smtClean="0"/>
              <a:t>“Proclamation </a:t>
            </a:r>
            <a:r>
              <a:rPr lang="en-US" dirty="0"/>
              <a:t>in Judea and </a:t>
            </a:r>
            <a:r>
              <a:rPr lang="en-US" dirty="0" smtClean="0"/>
              <a:t>Samaria”</a:t>
            </a:r>
            <a:br>
              <a:rPr lang="en-US" dirty="0" smtClean="0"/>
            </a:br>
            <a:r>
              <a:rPr lang="en-US" dirty="0" smtClean="0"/>
              <a:t>(from Acts 8:4-9)</a:t>
            </a:r>
            <a:endParaRPr lang="en-US" sz="2000" dirty="0"/>
          </a:p>
          <a:p>
            <a:pPr lvl="1"/>
            <a:r>
              <a:rPr lang="en-US" dirty="0" smtClean="0"/>
              <a:t>“And </a:t>
            </a:r>
            <a:r>
              <a:rPr lang="en-US" dirty="0"/>
              <a:t>to the ends of the </a:t>
            </a:r>
            <a:r>
              <a:rPr lang="en-US" dirty="0" smtClean="0"/>
              <a:t>earth” </a:t>
            </a:r>
            <a:br>
              <a:rPr lang="en-US" dirty="0" smtClean="0"/>
            </a:br>
            <a:r>
              <a:rPr lang="en-US" dirty="0" smtClean="0"/>
              <a:t>(from Acts 10 </a:t>
            </a:r>
            <a:r>
              <a:rPr lang="en-US" dirty="0"/>
              <a:t>-</a:t>
            </a:r>
            <a:r>
              <a:rPr lang="en-US" dirty="0" smtClean="0"/>
              <a:t>28 to the conclusion) </a:t>
            </a:r>
            <a:endParaRPr lang="en-US" sz="2000" dirty="0"/>
          </a:p>
          <a:p>
            <a:endParaRPr lang="en-US" dirty="0"/>
          </a:p>
        </p:txBody>
      </p:sp>
      <p:sp>
        <p:nvSpPr>
          <p:cNvPr id="3" name="Title 2"/>
          <p:cNvSpPr>
            <a:spLocks noGrp="1"/>
          </p:cNvSpPr>
          <p:nvPr>
            <p:ph type="title"/>
          </p:nvPr>
        </p:nvSpPr>
        <p:spPr/>
        <p:txBody>
          <a:bodyPr>
            <a:normAutofit fontScale="90000"/>
          </a:bodyPr>
          <a:lstStyle/>
          <a:p>
            <a:pPr algn="ctr"/>
            <a:r>
              <a:rPr lang="en-US" b="1" dirty="0">
                <a:effectLst/>
              </a:rPr>
              <a:t>Week </a:t>
            </a:r>
            <a:r>
              <a:rPr lang="en-US" b="1" dirty="0" smtClean="0">
                <a:effectLst/>
              </a:rPr>
              <a:t>1: </a:t>
            </a:r>
            <a:r>
              <a:rPr lang="en-US" dirty="0" smtClean="0">
                <a:effectLst/>
              </a:rPr>
              <a:t>Background </a:t>
            </a:r>
            <a:r>
              <a:rPr lang="en-US" dirty="0">
                <a:effectLst/>
              </a:rPr>
              <a:t>and origin of </a:t>
            </a:r>
            <a:r>
              <a:rPr lang="en-US" dirty="0"/>
              <a:t/>
            </a:r>
            <a:br>
              <a:rPr lang="en-US" dirty="0"/>
            </a:br>
            <a:r>
              <a:rPr lang="en-US" dirty="0">
                <a:effectLst/>
              </a:rPr>
              <a:t>Acts of the Apostles</a:t>
            </a:r>
            <a:endParaRPr lang="en-US" dirty="0"/>
          </a:p>
        </p:txBody>
      </p:sp>
    </p:spTree>
    <p:extLst>
      <p:ext uri="{BB962C8B-B14F-4D97-AF65-F5344CB8AC3E}">
        <p14:creationId xmlns:p14="http://schemas.microsoft.com/office/powerpoint/2010/main" xmlns="" val="4215775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words of Christ at the beginning of Acts give a detailed outline of the whole book of Acts</a:t>
            </a:r>
          </a:p>
          <a:p>
            <a:r>
              <a:rPr lang="en-US" dirty="0" smtClean="0"/>
              <a:t>These four sections will serve as our guidepost for our Bible study.</a:t>
            </a:r>
          </a:p>
          <a:p>
            <a:r>
              <a:rPr lang="en-US" dirty="0" smtClean="0"/>
              <a:t>Please use the reflection questions to go deeper into our understanding of the Lord’s words to us individually, making our faith practical.</a:t>
            </a:r>
          </a:p>
          <a:p>
            <a:r>
              <a:rPr lang="en-US" dirty="0" smtClean="0"/>
              <a:t>Please keep up with the reading of the Scriptures as we travel through Acts </a:t>
            </a:r>
            <a:endParaRPr lang="en-US" dirty="0"/>
          </a:p>
        </p:txBody>
      </p:sp>
      <p:sp>
        <p:nvSpPr>
          <p:cNvPr id="3" name="Title 2"/>
          <p:cNvSpPr>
            <a:spLocks noGrp="1"/>
          </p:cNvSpPr>
          <p:nvPr>
            <p:ph type="title"/>
          </p:nvPr>
        </p:nvSpPr>
        <p:spPr/>
        <p:txBody>
          <a:bodyPr>
            <a:normAutofit fontScale="90000"/>
          </a:bodyPr>
          <a:lstStyle/>
          <a:p>
            <a:pPr algn="ctr"/>
            <a:r>
              <a:rPr lang="en-US" b="1" dirty="0">
                <a:effectLst/>
              </a:rPr>
              <a:t>Week 1: </a:t>
            </a:r>
            <a:r>
              <a:rPr lang="en-US" dirty="0">
                <a:effectLst/>
              </a:rPr>
              <a:t>Background and origin of </a:t>
            </a:r>
            <a:r>
              <a:rPr lang="en-US" dirty="0"/>
              <a:t/>
            </a:r>
            <a:br>
              <a:rPr lang="en-US" dirty="0"/>
            </a:br>
            <a:r>
              <a:rPr lang="en-US" dirty="0">
                <a:effectLst/>
              </a:rPr>
              <a:t>Acts of the Apostles</a:t>
            </a:r>
            <a:endParaRPr lang="en-US" dirty="0"/>
          </a:p>
        </p:txBody>
      </p:sp>
    </p:spTree>
    <p:extLst>
      <p:ext uri="{BB962C8B-B14F-4D97-AF65-F5344CB8AC3E}">
        <p14:creationId xmlns:p14="http://schemas.microsoft.com/office/powerpoint/2010/main" xmlns="" val="101032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a:t>The word </a:t>
            </a:r>
            <a:r>
              <a:rPr lang="en-US" b="1" dirty="0"/>
              <a:t>mission</a:t>
            </a:r>
            <a:r>
              <a:rPr lang="en-US" dirty="0"/>
              <a:t> derives from the Latin verb </a:t>
            </a:r>
            <a:r>
              <a:rPr lang="en-US" i="1" dirty="0" err="1"/>
              <a:t>mittere</a:t>
            </a:r>
            <a:r>
              <a:rPr lang="en-US" dirty="0"/>
              <a:t>, meaning; “to send”, “to let go”, and “to dispatch.” </a:t>
            </a:r>
            <a:r>
              <a:rPr lang="en-US" dirty="0" smtClean="0"/>
              <a:t>1*</a:t>
            </a:r>
          </a:p>
          <a:p>
            <a:r>
              <a:rPr lang="en-US" dirty="0" smtClean="0"/>
              <a:t>Although </a:t>
            </a:r>
            <a:r>
              <a:rPr lang="en-US" dirty="0"/>
              <a:t>the concept of missions is referenced in the Old Testament and all throughout the </a:t>
            </a:r>
            <a:r>
              <a:rPr lang="en-US" dirty="0" smtClean="0"/>
              <a:t>Psalms, Jesus uses mission when </a:t>
            </a:r>
            <a:r>
              <a:rPr lang="en-US" dirty="0"/>
              <a:t>He </a:t>
            </a:r>
            <a:r>
              <a:rPr lang="en-US" dirty="0" smtClean="0"/>
              <a:t>explains, </a:t>
            </a:r>
            <a:r>
              <a:rPr lang="en-US" dirty="0"/>
              <a:t>how the “Father has sent Him, and He also sends us.” (</a:t>
            </a:r>
            <a:r>
              <a:rPr lang="en-US" dirty="0" err="1"/>
              <a:t>Jn</a:t>
            </a:r>
            <a:r>
              <a:rPr lang="en-US" dirty="0"/>
              <a:t> 20:21</a:t>
            </a:r>
            <a:r>
              <a:rPr lang="en-US" dirty="0" smtClean="0"/>
              <a:t>)</a:t>
            </a:r>
            <a:r>
              <a:rPr lang="en-US" dirty="0"/>
              <a:t> </a:t>
            </a:r>
            <a:endParaRPr lang="en-US" dirty="0" smtClean="0"/>
          </a:p>
          <a:p>
            <a:r>
              <a:rPr lang="en-US" dirty="0" smtClean="0"/>
              <a:t>Therefore all of us are sent, not </a:t>
            </a:r>
            <a:r>
              <a:rPr lang="en-US" dirty="0"/>
              <a:t>limited to a few but all members of the Mystical Body of Christ must share will all Humanity.  Missionary Mandate Mt 28: </a:t>
            </a:r>
            <a:r>
              <a:rPr lang="en-US" dirty="0" smtClean="0"/>
              <a:t>19-21</a:t>
            </a:r>
            <a:endParaRPr lang="en-US" dirty="0"/>
          </a:p>
          <a:p>
            <a:pPr lvl="0"/>
            <a:r>
              <a:rPr lang="en-US" dirty="0"/>
              <a:t>Jesus is on mission from the Father and so He sends us on mission . . .to continue his work of redemption </a:t>
            </a:r>
          </a:p>
          <a:p>
            <a:endParaRPr lang="en-US" dirty="0"/>
          </a:p>
        </p:txBody>
      </p:sp>
      <p:sp>
        <p:nvSpPr>
          <p:cNvPr id="3" name="Title 2"/>
          <p:cNvSpPr>
            <a:spLocks noGrp="1"/>
          </p:cNvSpPr>
          <p:nvPr>
            <p:ph type="title"/>
          </p:nvPr>
        </p:nvSpPr>
        <p:spPr/>
        <p:txBody>
          <a:bodyPr>
            <a:normAutofit fontScale="90000"/>
          </a:bodyPr>
          <a:lstStyle/>
          <a:p>
            <a:pPr algn="ctr"/>
            <a:r>
              <a:rPr lang="en-US" b="1" dirty="0" smtClean="0"/>
              <a:t>Week 2</a:t>
            </a:r>
            <a:r>
              <a:rPr lang="en-US" dirty="0" smtClean="0"/>
              <a:t>: Meaning of Mission and Evangelization in the context of Acts</a:t>
            </a:r>
            <a:endParaRPr lang="en-US" dirty="0"/>
          </a:p>
        </p:txBody>
      </p:sp>
    </p:spTree>
    <p:extLst>
      <p:ext uri="{BB962C8B-B14F-4D97-AF65-F5344CB8AC3E}">
        <p14:creationId xmlns:p14="http://schemas.microsoft.com/office/powerpoint/2010/main" xmlns="" val="1586666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76800"/>
          </a:xfrm>
        </p:spPr>
        <p:txBody>
          <a:bodyPr>
            <a:normAutofit/>
          </a:bodyPr>
          <a:lstStyle/>
          <a:p>
            <a:pPr lvl="0"/>
            <a:r>
              <a:rPr lang="en-US" dirty="0"/>
              <a:t>Evangelization </a:t>
            </a:r>
            <a:r>
              <a:rPr lang="en-US" dirty="0" smtClean="0"/>
              <a:t>is the </a:t>
            </a:r>
            <a:r>
              <a:rPr lang="en-US" dirty="0"/>
              <a:t>sharing of the Good news of the Gospel </a:t>
            </a:r>
            <a:r>
              <a:rPr lang="en-US" dirty="0" smtClean="0"/>
              <a:t>to have an encounter with Christ and bring about a conversion </a:t>
            </a:r>
          </a:p>
          <a:p>
            <a:pPr lvl="0"/>
            <a:r>
              <a:rPr lang="en-US" dirty="0" smtClean="0"/>
              <a:t>The </a:t>
            </a:r>
            <a:r>
              <a:rPr lang="en-US" dirty="0"/>
              <a:t>main goal is to lead others to the faith, freedom and peace of Christ by grace and the sacraments.   </a:t>
            </a:r>
            <a:endParaRPr lang="en-US" dirty="0" smtClean="0"/>
          </a:p>
          <a:p>
            <a:pPr lvl="0"/>
            <a:r>
              <a:rPr lang="en-US" dirty="0" smtClean="0"/>
              <a:t>Mission </a:t>
            </a:r>
            <a:r>
              <a:rPr lang="en-US" dirty="0"/>
              <a:t>and evangelization encourage one another.  The mission is to bring people in to relationship with Christ and it is achieved through evangelization</a:t>
            </a:r>
            <a:r>
              <a:rPr lang="en-US" dirty="0" smtClean="0"/>
              <a:t>.</a:t>
            </a:r>
          </a:p>
          <a:p>
            <a:r>
              <a:rPr lang="en-US" dirty="0"/>
              <a:t>A Missionary </a:t>
            </a:r>
            <a:r>
              <a:rPr lang="en-US" dirty="0" smtClean="0"/>
              <a:t>is sent </a:t>
            </a:r>
            <a:r>
              <a:rPr lang="en-US" dirty="0"/>
              <a:t>to share the Good news and evangelize as Mary and the Apostles were in the Acts of the Apostles.  </a:t>
            </a:r>
          </a:p>
        </p:txBody>
      </p:sp>
      <p:sp>
        <p:nvSpPr>
          <p:cNvPr id="3" name="Title 2"/>
          <p:cNvSpPr>
            <a:spLocks noGrp="1"/>
          </p:cNvSpPr>
          <p:nvPr>
            <p:ph type="title"/>
          </p:nvPr>
        </p:nvSpPr>
        <p:spPr/>
        <p:txBody>
          <a:bodyPr>
            <a:normAutofit fontScale="90000"/>
          </a:bodyPr>
          <a:lstStyle/>
          <a:p>
            <a:pPr algn="ctr"/>
            <a:r>
              <a:rPr lang="en-US" b="1" dirty="0"/>
              <a:t>Week 2</a:t>
            </a:r>
            <a:r>
              <a:rPr lang="en-US" dirty="0"/>
              <a:t>: Meaning of Mission and Evangelization in the context of Acts</a:t>
            </a:r>
          </a:p>
        </p:txBody>
      </p:sp>
    </p:spTree>
    <p:extLst>
      <p:ext uri="{BB962C8B-B14F-4D97-AF65-F5344CB8AC3E}">
        <p14:creationId xmlns:p14="http://schemas.microsoft.com/office/powerpoint/2010/main" xmlns="" val="111391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xmlns="" val="0"/>
              </a:ext>
            </a:extLst>
          </a:blip>
          <a:srcRect l="2575" t="6868" r="1915" b="7080"/>
          <a:stretch/>
        </p:blipFill>
        <p:spPr>
          <a:xfrm>
            <a:off x="2057400" y="4879415"/>
            <a:ext cx="4912493" cy="1902385"/>
          </a:xfrm>
          <a:prstGeom prst="rect">
            <a:avLst/>
          </a:prstGeom>
        </p:spPr>
      </p:pic>
      <p:sp>
        <p:nvSpPr>
          <p:cNvPr id="2" name="Content Placeholder 1"/>
          <p:cNvSpPr>
            <a:spLocks noGrp="1"/>
          </p:cNvSpPr>
          <p:nvPr>
            <p:ph idx="1"/>
          </p:nvPr>
        </p:nvSpPr>
        <p:spPr>
          <a:xfrm>
            <a:off x="457200" y="1295400"/>
            <a:ext cx="8229600" cy="4572000"/>
          </a:xfrm>
        </p:spPr>
        <p:txBody>
          <a:bodyPr/>
          <a:lstStyle/>
          <a:p>
            <a:r>
              <a:rPr lang="en-US" dirty="0" smtClean="0"/>
              <a:t>Reflection Questions</a:t>
            </a:r>
          </a:p>
          <a:p>
            <a:pPr lvl="1"/>
            <a:r>
              <a:rPr lang="en-US" dirty="0" smtClean="0"/>
              <a:t>Do I recognize my call to missions as a member of the Body of Christ?</a:t>
            </a:r>
          </a:p>
          <a:p>
            <a:pPr lvl="1"/>
            <a:r>
              <a:rPr lang="en-US" dirty="0" smtClean="0"/>
              <a:t>How have I been evangelized in the faith?</a:t>
            </a:r>
          </a:p>
          <a:p>
            <a:pPr lvl="1"/>
            <a:r>
              <a:rPr lang="en-US" dirty="0" smtClean="0"/>
              <a:t>How am I sharing the Good News of the Gospel with others?</a:t>
            </a:r>
          </a:p>
          <a:p>
            <a:pPr lvl="1"/>
            <a:r>
              <a:rPr lang="en-US" dirty="0" smtClean="0"/>
              <a:t>Do I thank God for the Boldness of the Apostles, realizing that I have the gift of faith because of them.  Do I pray for God to give me that same boldness?</a:t>
            </a:r>
            <a:endParaRPr lang="en-US" dirty="0"/>
          </a:p>
        </p:txBody>
      </p:sp>
      <p:sp>
        <p:nvSpPr>
          <p:cNvPr id="3" name="Title 2"/>
          <p:cNvSpPr>
            <a:spLocks noGrp="1"/>
          </p:cNvSpPr>
          <p:nvPr>
            <p:ph type="title"/>
          </p:nvPr>
        </p:nvSpPr>
        <p:spPr/>
        <p:txBody>
          <a:bodyPr>
            <a:normAutofit fontScale="90000"/>
          </a:bodyPr>
          <a:lstStyle/>
          <a:p>
            <a:pPr algn="ctr"/>
            <a:r>
              <a:rPr lang="en-US" b="1" dirty="0"/>
              <a:t>Week 2</a:t>
            </a:r>
            <a:r>
              <a:rPr lang="en-US" dirty="0"/>
              <a:t>: Meaning of Mission and Evangelization in the context of Acts</a:t>
            </a:r>
          </a:p>
        </p:txBody>
      </p:sp>
    </p:spTree>
    <p:extLst>
      <p:ext uri="{BB962C8B-B14F-4D97-AF65-F5344CB8AC3E}">
        <p14:creationId xmlns:p14="http://schemas.microsoft.com/office/powerpoint/2010/main" xmlns="" val="7292373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268</TotalTime>
  <Words>2146</Words>
  <Application>Microsoft Office PowerPoint</Application>
  <PresentationFormat>On-screen Show (4:3)</PresentationFormat>
  <Paragraphs>136</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Paper</vt:lpstr>
      <vt:lpstr>Mission and Evangelization  in Acts of the Apostles </vt:lpstr>
      <vt:lpstr>Slide 2</vt:lpstr>
      <vt:lpstr>Week 1: Background and origin of  Acts of the Apostles</vt:lpstr>
      <vt:lpstr>Week 1: Background and origin of  Acts of the Apostles</vt:lpstr>
      <vt:lpstr>Week 1: Background and origin of  Acts of the Apostles</vt:lpstr>
      <vt:lpstr>Week 1: Background and origin of  Acts of the Apostles</vt:lpstr>
      <vt:lpstr>Week 2: Meaning of Mission and Evangelization in the context of Acts</vt:lpstr>
      <vt:lpstr>Week 2: Meaning of Mission and Evangelization in the context of Acts</vt:lpstr>
      <vt:lpstr>Week 2: Meaning of Mission and Evangelization in the context of Acts</vt:lpstr>
      <vt:lpstr>Week 3: “You will receive power when the Holy Spirit comes upon you” Acts 2</vt:lpstr>
      <vt:lpstr>Week 3: “You will receive power when the Holy Spirit comes upon you” Acts 2</vt:lpstr>
      <vt:lpstr>Week 3: “You will receive power when the Holy Spirit comes upon you” Acts 2</vt:lpstr>
      <vt:lpstr>Week 4: “You will be my witnesses in Jerusalem” Acts 2:3-8:3 </vt:lpstr>
      <vt:lpstr>Week 4: “You will be my witnesses in Jerusalem” Acts 2:3-8:3 </vt:lpstr>
      <vt:lpstr>Week 4: “You will be my witnesses in Jerusalem” Acts 2:3-8:3</vt:lpstr>
      <vt:lpstr>Week 5: “Proclamation in  Judea and Samaria” Acts 8:4-9</vt:lpstr>
      <vt:lpstr>Week 5: “Proclamation in  Judea and Samaria” Acts 8:4-9</vt:lpstr>
      <vt:lpstr>Week 5: “Proclamation in  Judea and Samaria” Acts 8:4-9</vt:lpstr>
      <vt:lpstr>Week 5: “Proclamation in  Judea and Samaria” Acts 8:4-9</vt:lpstr>
      <vt:lpstr>Week 6: “To the Ends of the Earth”  Acts 10-28</vt:lpstr>
      <vt:lpstr>Week 6: “To the Ends of the Earth”  Acts 10-28</vt:lpstr>
      <vt:lpstr>Week 6: “To the Ends of the Earth”  Acts 10-28</vt:lpstr>
      <vt:lpstr>In 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 and Evangelization in the Acts of the Apostles</dc:title>
  <dc:creator>Sr. Clara Maria</dc:creator>
  <cp:keywords>Mission; Evangelization; SCTJM; Catholic; Bible Study; Resources</cp:keywords>
  <cp:lastModifiedBy>San Maximiliano</cp:lastModifiedBy>
  <cp:revision>33</cp:revision>
  <dcterms:created xsi:type="dcterms:W3CDTF">2013-10-26T18:34:48Z</dcterms:created>
  <dcterms:modified xsi:type="dcterms:W3CDTF">2014-01-23T05:33:50Z</dcterms:modified>
</cp:coreProperties>
</file>