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7" r:id="rId2"/>
    <p:sldId id="258" r:id="rId3"/>
    <p:sldId id="261" r:id="rId4"/>
    <p:sldId id="259" r:id="rId5"/>
    <p:sldId id="262" r:id="rId6"/>
    <p:sldId id="263" r:id="rId7"/>
    <p:sldId id="264" r:id="rId8"/>
    <p:sldId id="265" r:id="rId9"/>
    <p:sldId id="260"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72" y="4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67D21F-1D10-4BC3-9F41-A77FD0448286}" type="datetimeFigureOut">
              <a:rPr lang="en-US" smtClean="0"/>
              <a:pPr/>
              <a:t>1/21/2014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6D284E-1A89-4C96-9E01-01A9511F032A}" type="slidenum">
              <a:rPr lang="en-US" smtClean="0"/>
              <a:pPr/>
              <a:t>‹#›</a:t>
            </a:fld>
            <a:endParaRPr lang="en-US"/>
          </a:p>
        </p:txBody>
      </p:sp>
    </p:spTree>
    <p:extLst>
      <p:ext uri="{BB962C8B-B14F-4D97-AF65-F5344CB8AC3E}">
        <p14:creationId xmlns="" xmlns:p14="http://schemas.microsoft.com/office/powerpoint/2010/main" val="907375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D284E-1A89-4C96-9E01-01A9511F032A}" type="slidenum">
              <a:rPr lang="en-US" smtClean="0"/>
              <a:pPr/>
              <a:t>1</a:t>
            </a:fld>
            <a:endParaRPr lang="en-US"/>
          </a:p>
        </p:txBody>
      </p:sp>
    </p:spTree>
    <p:extLst>
      <p:ext uri="{BB962C8B-B14F-4D97-AF65-F5344CB8AC3E}">
        <p14:creationId xmlns="" xmlns:p14="http://schemas.microsoft.com/office/powerpoint/2010/main" val="2033752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27BD7F83-B9A1-480A-8263-F12BDCB8BE37}" type="datetimeFigureOut">
              <a:rPr lang="en-US" smtClean="0"/>
              <a:pPr/>
              <a:t>1/21/2014</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2166AAF7-FFF8-429D-8DFB-004753365992}"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7BD7F83-B9A1-480A-8263-F12BDCB8BE37}" type="datetimeFigureOut">
              <a:rPr lang="en-US" smtClean="0"/>
              <a:pPr/>
              <a:t>1/21/2014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166AAF7-FFF8-429D-8DFB-00475336599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7BD7F83-B9A1-480A-8263-F12BDCB8BE37}" type="datetimeFigureOut">
              <a:rPr lang="en-US" smtClean="0"/>
              <a:pPr/>
              <a:t>1/21/2014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166AAF7-FFF8-429D-8DFB-00475336599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7BD7F83-B9A1-480A-8263-F12BDCB8BE37}" type="datetimeFigureOut">
              <a:rPr lang="en-US" smtClean="0"/>
              <a:pPr/>
              <a:t>1/21/2014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166AAF7-FFF8-429D-8DFB-00475336599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7BD7F83-B9A1-480A-8263-F12BDCB8BE37}" type="datetimeFigureOut">
              <a:rPr lang="en-US" smtClean="0"/>
              <a:pPr/>
              <a:t>1/21/2014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166AAF7-FFF8-429D-8DFB-004753365992}"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7BD7F83-B9A1-480A-8263-F12BDCB8BE37}" type="datetimeFigureOut">
              <a:rPr lang="en-US" smtClean="0"/>
              <a:pPr/>
              <a:t>1/21/2014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166AAF7-FFF8-429D-8DFB-00475336599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7BD7F83-B9A1-480A-8263-F12BDCB8BE37}" type="datetimeFigureOut">
              <a:rPr lang="en-US" smtClean="0"/>
              <a:pPr/>
              <a:t>1/21/2014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166AAF7-FFF8-429D-8DFB-00475336599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7BD7F83-B9A1-480A-8263-F12BDCB8BE37}" type="datetimeFigureOut">
              <a:rPr lang="en-US" smtClean="0"/>
              <a:pPr/>
              <a:t>1/21/2014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166AAF7-FFF8-429D-8DFB-00475336599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27BD7F83-B9A1-480A-8263-F12BDCB8BE37}" type="datetimeFigureOut">
              <a:rPr lang="en-US" smtClean="0"/>
              <a:pPr/>
              <a:t>1/21/2014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166AAF7-FFF8-429D-8DFB-004753365992}"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7BD7F83-B9A1-480A-8263-F12BDCB8BE37}" type="datetimeFigureOut">
              <a:rPr lang="en-US" smtClean="0"/>
              <a:pPr/>
              <a:t>1/21/2014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166AAF7-FFF8-429D-8DFB-00475336599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27BD7F83-B9A1-480A-8263-F12BDCB8BE37}" type="datetimeFigureOut">
              <a:rPr lang="en-US" smtClean="0"/>
              <a:pPr/>
              <a:t>1/21/2014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166AAF7-FFF8-429D-8DFB-004753365992}"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7BD7F83-B9A1-480A-8263-F12BDCB8BE37}" type="datetimeFigureOut">
              <a:rPr lang="en-US" smtClean="0"/>
              <a:pPr/>
              <a:t>1/21/2014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166AAF7-FFF8-429D-8DFB-004753365992}"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28600"/>
            <a:ext cx="7772400" cy="1470025"/>
          </a:xfrm>
        </p:spPr>
        <p:txBody>
          <a:bodyPr>
            <a:normAutofit/>
          </a:bodyPr>
          <a:lstStyle/>
          <a:p>
            <a:pPr lvl="0" algn="ctr"/>
            <a:r>
              <a:rPr lang="en-US" sz="2200" b="1" u="sng" dirty="0" smtClean="0">
                <a:solidFill>
                  <a:schemeClr val="tx2"/>
                </a:solidFill>
                <a:effectLst/>
                <a:latin typeface="Garamond" panose="02020404030301010803" pitchFamily="18" charset="0"/>
              </a:rPr>
              <a:t>NEO-PLATONISM AND THE EFFECTS ON THE THOUGHTS OF ST. AUGUSTINE </a:t>
            </a:r>
            <a:r>
              <a:rPr lang="en-US" dirty="0">
                <a:effectLst>
                  <a:outerShdw blurRad="38100" dist="38100" dir="2700000" algn="tl" rotWithShape="0">
                    <a:srgbClr val="000000">
                      <a:alpha val="43137"/>
                    </a:srgbClr>
                  </a:outerShdw>
                </a:effectLst>
              </a:rPr>
              <a:t/>
            </a:r>
            <a:br>
              <a:rPr lang="en-US" dirty="0">
                <a:effectLst>
                  <a:outerShdw blurRad="38100" dist="38100" dir="2700000" algn="tl" rotWithShape="0">
                    <a:srgbClr val="000000">
                      <a:alpha val="43137"/>
                    </a:srgbClr>
                  </a:outerShdw>
                </a:effectLst>
              </a:rPr>
            </a:br>
            <a:endParaRPr lang="en-US" dirty="0">
              <a:effectLst>
                <a:outerShdw blurRad="38100" dist="38100" dir="2700000" algn="tl" rotWithShape="0">
                  <a:srgbClr val="000000">
                    <a:alpha val="43137"/>
                  </a:srgbClr>
                </a:outerShdw>
              </a:effectLst>
            </a:endParaRPr>
          </a:p>
        </p:txBody>
      </p:sp>
      <p:sp>
        <p:nvSpPr>
          <p:cNvPr id="3" name="Subtitle 2"/>
          <p:cNvSpPr>
            <a:spLocks noGrp="1"/>
          </p:cNvSpPr>
          <p:nvPr>
            <p:ph type="subTitle" idx="1"/>
          </p:nvPr>
        </p:nvSpPr>
        <p:spPr>
          <a:xfrm>
            <a:off x="4572000" y="5486400"/>
            <a:ext cx="5029200" cy="1371600"/>
          </a:xfrm>
        </p:spPr>
        <p:txBody>
          <a:bodyPr anchor="b">
            <a:normAutofit fontScale="85000" lnSpcReduction="20000"/>
          </a:bodyPr>
          <a:lstStyle/>
          <a:p>
            <a:r>
              <a:rPr lang="en-US" sz="2400" b="1" dirty="0" smtClean="0">
                <a:solidFill>
                  <a:schemeClr val="accent1">
                    <a:lumMod val="50000"/>
                  </a:schemeClr>
                </a:solidFill>
                <a:latin typeface="Garamond" panose="02020404030301010803" pitchFamily="18" charset="0"/>
              </a:rPr>
              <a:t>Sister Lucia Maria, sctjm</a:t>
            </a:r>
            <a:br>
              <a:rPr lang="en-US" sz="2400" b="1" dirty="0" smtClean="0">
                <a:solidFill>
                  <a:schemeClr val="accent1">
                    <a:lumMod val="50000"/>
                  </a:schemeClr>
                </a:solidFill>
                <a:latin typeface="Garamond" panose="02020404030301010803" pitchFamily="18" charset="0"/>
              </a:rPr>
            </a:br>
            <a:r>
              <a:rPr lang="en-US" sz="2400" b="1" dirty="0" smtClean="0">
                <a:solidFill>
                  <a:schemeClr val="accent1">
                    <a:lumMod val="50000"/>
                  </a:schemeClr>
                </a:solidFill>
                <a:latin typeface="Garamond" panose="02020404030301010803" pitchFamily="18" charset="0"/>
              </a:rPr>
              <a:t>Holy Apostles College and Seminary</a:t>
            </a:r>
            <a:br>
              <a:rPr lang="en-US" sz="2400" b="1" dirty="0" smtClean="0">
                <a:solidFill>
                  <a:schemeClr val="accent1">
                    <a:lumMod val="50000"/>
                  </a:schemeClr>
                </a:solidFill>
                <a:latin typeface="Garamond" panose="02020404030301010803" pitchFamily="18" charset="0"/>
              </a:rPr>
            </a:br>
            <a:r>
              <a:rPr lang="en-US" sz="2400" b="1" dirty="0" smtClean="0">
                <a:solidFill>
                  <a:schemeClr val="accent1">
                    <a:lumMod val="50000"/>
                  </a:schemeClr>
                </a:solidFill>
                <a:latin typeface="Garamond" panose="02020404030301010803" pitchFamily="18" charset="0"/>
              </a:rPr>
              <a:t>PHL. 301 </a:t>
            </a:r>
            <a:r>
              <a:rPr lang="en-US" sz="2400" b="1" dirty="0" smtClean="0">
                <a:solidFill>
                  <a:schemeClr val="accent1">
                    <a:lumMod val="50000"/>
                  </a:schemeClr>
                </a:solidFill>
                <a:effectLst/>
                <a:latin typeface="Garamond" panose="02020404030301010803" pitchFamily="18" charset="0"/>
                <a:ea typeface="Times New Roman"/>
                <a:cs typeface="Times"/>
              </a:rPr>
              <a:t>History of Ancient Philosophy</a:t>
            </a:r>
            <a:br>
              <a:rPr lang="en-US" sz="2400" b="1" dirty="0" smtClean="0">
                <a:solidFill>
                  <a:schemeClr val="accent1">
                    <a:lumMod val="50000"/>
                  </a:schemeClr>
                </a:solidFill>
                <a:effectLst/>
                <a:latin typeface="Garamond" panose="02020404030301010803" pitchFamily="18" charset="0"/>
                <a:ea typeface="Times New Roman"/>
                <a:cs typeface="Times"/>
              </a:rPr>
            </a:br>
            <a:r>
              <a:rPr lang="en-US" sz="2400" b="1" dirty="0" smtClean="0">
                <a:solidFill>
                  <a:schemeClr val="accent1">
                    <a:lumMod val="50000"/>
                  </a:schemeClr>
                </a:solidFill>
                <a:effectLst/>
                <a:latin typeface="Garamond" panose="02020404030301010803" pitchFamily="18" charset="0"/>
                <a:ea typeface="Times New Roman"/>
                <a:cs typeface="Times"/>
              </a:rPr>
              <a:t>Fall 2013</a:t>
            </a:r>
            <a:r>
              <a:rPr lang="en-US" b="1" dirty="0" smtClean="0">
                <a:solidFill>
                  <a:schemeClr val="accent1">
                    <a:lumMod val="75000"/>
                  </a:schemeClr>
                </a:solidFill>
              </a:rPr>
              <a:t/>
            </a:r>
            <a:br>
              <a:rPr lang="en-US" b="1" dirty="0" smtClean="0">
                <a:solidFill>
                  <a:schemeClr val="accent1">
                    <a:lumMod val="75000"/>
                  </a:schemeClr>
                </a:solidFill>
              </a:rPr>
            </a:br>
            <a:endParaRPr lang="en-US" b="1" dirty="0">
              <a:solidFill>
                <a:schemeClr val="accent1">
                  <a:lumMod val="75000"/>
                </a:schemeClr>
              </a:solidFill>
            </a:endParaRP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09800" y="1295400"/>
            <a:ext cx="5410200" cy="3276600"/>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p:spPr>
      </p:pic>
    </p:spTree>
    <p:extLst>
      <p:ext uri="{BB962C8B-B14F-4D97-AF65-F5344CB8AC3E}">
        <p14:creationId xmlns="" xmlns:p14="http://schemas.microsoft.com/office/powerpoint/2010/main" val="303165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thedral.jpg"/>
          <p:cNvPicPr>
            <a:picLocks noChangeAspect="1"/>
          </p:cNvPicPr>
          <p:nvPr/>
        </p:nvPicPr>
        <p:blipFill>
          <a:blip r:embed="rId2" cstate="print">
            <a:lum bright="70000" contrast="-70000"/>
          </a:blip>
          <a:stretch>
            <a:fillRect/>
          </a:stretch>
        </p:blipFill>
        <p:spPr>
          <a:xfrm>
            <a:off x="985444" y="0"/>
            <a:ext cx="8158556" cy="6858000"/>
          </a:xfrm>
          <a:prstGeom prst="rect">
            <a:avLst/>
          </a:prstGeom>
          <a:ln>
            <a:noFill/>
          </a:ln>
          <a:effectLst>
            <a:softEdge rad="112500"/>
          </a:effectLst>
        </p:spPr>
      </p:pic>
      <p:sp>
        <p:nvSpPr>
          <p:cNvPr id="2" name="Title 1"/>
          <p:cNvSpPr>
            <a:spLocks noGrp="1"/>
          </p:cNvSpPr>
          <p:nvPr>
            <p:ph type="title"/>
          </p:nvPr>
        </p:nvSpPr>
        <p:spPr/>
        <p:txBody>
          <a:bodyPr>
            <a:normAutofit/>
          </a:bodyPr>
          <a:lstStyle/>
          <a:p>
            <a:pPr algn="ctr"/>
            <a:r>
              <a:rPr lang="en-US" sz="3600" b="1" u="sng" dirty="0" smtClean="0">
                <a:latin typeface="Garamond" pitchFamily="18" charset="0"/>
              </a:rPr>
              <a:t>The End</a:t>
            </a:r>
            <a:endParaRPr lang="en-US" sz="3600" b="1" u="sng" dirty="0">
              <a:latin typeface="Garamond" pitchFamily="18" charset="0"/>
            </a:endParaRPr>
          </a:p>
        </p:txBody>
      </p:sp>
      <p:sp>
        <p:nvSpPr>
          <p:cNvPr id="3" name="Content Placeholder 2"/>
          <p:cNvSpPr>
            <a:spLocks noGrp="1"/>
          </p:cNvSpPr>
          <p:nvPr>
            <p:ph idx="1"/>
          </p:nvPr>
        </p:nvSpPr>
        <p:spPr>
          <a:xfrm>
            <a:off x="1435608" y="1447800"/>
            <a:ext cx="7327392" cy="5181600"/>
          </a:xfrm>
        </p:spPr>
        <p:txBody>
          <a:bodyPr>
            <a:normAutofit/>
          </a:bodyPr>
          <a:lstStyle/>
          <a:p>
            <a:pPr>
              <a:buNone/>
            </a:pPr>
            <a:r>
              <a:rPr lang="en-US" sz="2200" dirty="0" smtClean="0">
                <a:latin typeface="Garamond" pitchFamily="18" charset="0"/>
              </a:rPr>
              <a:t> “  How I burned, O my God, how I burned with desire to fly always from earthly things and upwards to You, and yet I did not know what You would do with me! For with You there is wisdom. Love of wisdom has the name philosophy in Greek, and the book [</a:t>
            </a:r>
            <a:r>
              <a:rPr lang="en-US" sz="2200" dirty="0" err="1" smtClean="0">
                <a:latin typeface="Garamond" pitchFamily="18" charset="0"/>
              </a:rPr>
              <a:t>Hortensius</a:t>
            </a:r>
            <a:r>
              <a:rPr lang="en-US" sz="2200" dirty="0" smtClean="0">
                <a:latin typeface="Garamond" pitchFamily="18" charset="0"/>
              </a:rPr>
              <a:t>] set me on fire for it… At that time… I was stirred up and enkindled and set aflame to love, and pursue, and attain and catch hold of, and strongly embrace no this or that sect, but wisdom itself, whatsoever it might be.” </a:t>
            </a:r>
            <a:r>
              <a:rPr lang="en-US" sz="2200" i="1" dirty="0" smtClean="0">
                <a:latin typeface="Garamond" pitchFamily="18" charset="0"/>
              </a:rPr>
              <a:t>(Conf. 3.4.8)</a:t>
            </a:r>
          </a:p>
          <a:p>
            <a:pPr>
              <a:buNone/>
            </a:pPr>
            <a:r>
              <a:rPr lang="en-US" sz="2200" dirty="0" smtClean="0">
                <a:latin typeface="Garamond" pitchFamily="18" charset="0"/>
              </a:rPr>
              <a:t> “ I no longer desired a better world, because I was thinking of creation as a whole: and in the light of this more balanced discernment, I had come to see that higher things are better than lower, but that the sum of all creation is better than the higher things alone.” </a:t>
            </a:r>
            <a:r>
              <a:rPr lang="en-US" sz="2200" i="1" dirty="0" smtClean="0">
                <a:latin typeface="Garamond" pitchFamily="18" charset="0"/>
              </a:rPr>
              <a:t>(Conf. VII, xiii, 19.)</a:t>
            </a:r>
            <a:endParaRPr lang="en-US" sz="2200" i="1" dirty="0">
              <a:latin typeface="Garamond"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lum bright="70000" contrast="-70000"/>
            <a:extLst>
              <a:ext uri="{BEBA8EAE-BF5A-486C-A8C5-ECC9F3942E4B}">
                <a14:imgProps xmlns="" xmlns:a14="http://schemas.microsoft.com/office/drawing/2010/main">
                  <a14:imgLayer r:embed="rId3">
                    <a14:imgEffect>
                      <a14:saturation sat="33000"/>
                    </a14:imgEffect>
                  </a14:imgLayer>
                </a14:imgProps>
              </a:ext>
              <a:ext uri="{28A0092B-C50C-407E-A947-70E740481C1C}">
                <a14:useLocalDpi xmlns="" xmlns:a14="http://schemas.microsoft.com/office/drawing/2010/main" val="0"/>
              </a:ext>
            </a:extLst>
          </a:blip>
          <a:stretch>
            <a:fillRect/>
          </a:stretch>
        </p:blipFill>
        <p:spPr>
          <a:xfrm>
            <a:off x="990599" y="0"/>
            <a:ext cx="8146382" cy="6858000"/>
          </a:xfrm>
          <a:prstGeom prst="rect">
            <a:avLst/>
          </a:prstGeom>
          <a:noFill/>
          <a:ln>
            <a:noFill/>
          </a:ln>
        </p:spPr>
      </p:pic>
      <p:sp>
        <p:nvSpPr>
          <p:cNvPr id="2" name="Title 1"/>
          <p:cNvSpPr>
            <a:spLocks noGrp="1"/>
          </p:cNvSpPr>
          <p:nvPr>
            <p:ph type="title"/>
          </p:nvPr>
        </p:nvSpPr>
        <p:spPr/>
        <p:txBody>
          <a:bodyPr>
            <a:normAutofit/>
          </a:bodyPr>
          <a:lstStyle/>
          <a:p>
            <a:pPr algn="ctr"/>
            <a:r>
              <a:rPr lang="en-US" sz="3600" b="1" dirty="0" smtClean="0">
                <a:latin typeface="Garamond" panose="02020404030301010803" pitchFamily="18" charset="0"/>
              </a:rPr>
              <a:t>What is Neo-Platonism?</a:t>
            </a:r>
            <a:endParaRPr lang="en-US" sz="3600" b="1" dirty="0">
              <a:latin typeface="Garamond" panose="02020404030301010803" pitchFamily="18" charset="0"/>
            </a:endParaRPr>
          </a:p>
        </p:txBody>
      </p:sp>
      <p:sp>
        <p:nvSpPr>
          <p:cNvPr id="3" name="Content Placeholder 2"/>
          <p:cNvSpPr>
            <a:spLocks noGrp="1"/>
          </p:cNvSpPr>
          <p:nvPr>
            <p:ph idx="1"/>
          </p:nvPr>
        </p:nvSpPr>
        <p:spPr>
          <a:xfrm>
            <a:off x="1295400" y="1371600"/>
            <a:ext cx="7696200" cy="5334000"/>
          </a:xfrm>
        </p:spPr>
        <p:txBody>
          <a:bodyPr>
            <a:normAutofit/>
          </a:bodyPr>
          <a:lstStyle/>
          <a:p>
            <a:pPr algn="just"/>
            <a:endParaRPr lang="en-US" sz="2300" dirty="0" smtClean="0">
              <a:latin typeface="Garamond" panose="02020404030301010803" pitchFamily="18" charset="0"/>
            </a:endParaRPr>
          </a:p>
          <a:p>
            <a:pPr algn="just">
              <a:buNone/>
            </a:pPr>
            <a:r>
              <a:rPr lang="en-US" sz="2300" dirty="0" smtClean="0">
                <a:latin typeface="Garamond" panose="02020404030301010803" pitchFamily="18" charset="0"/>
              </a:rPr>
              <a:t>-St. Augustine’s thought and philosophical theology of original sin, free will, and the nature of man was greatly influenced by Neo-Platonism; which is a variety of Platonism founded by Plotinus (AD 205-270), the philosophical foundation of the theology of Marius Victorious, Ambrose, </a:t>
            </a:r>
            <a:r>
              <a:rPr lang="en-US" sz="2300" i="1" dirty="0" smtClean="0">
                <a:latin typeface="Garamond" panose="02020404030301010803" pitchFamily="18" charset="0"/>
              </a:rPr>
              <a:t>Augustine</a:t>
            </a:r>
            <a:r>
              <a:rPr lang="en-US" sz="2300" dirty="0" smtClean="0">
                <a:latin typeface="Garamond" panose="02020404030301010803" pitchFamily="18" charset="0"/>
              </a:rPr>
              <a:t> and Boethius. It focuses on the humans soul’s fall into matter and its redemption; through its conversion to reason, the soul proceeds upward from the material world to God.</a:t>
            </a:r>
          </a:p>
          <a:p>
            <a:pPr algn="just">
              <a:buNone/>
            </a:pPr>
            <a:endParaRPr lang="en-US" sz="2300" dirty="0">
              <a:latin typeface="Garamond" panose="02020404030301010803" pitchFamily="18" charset="0"/>
            </a:endParaRPr>
          </a:p>
          <a:p>
            <a:pPr algn="just">
              <a:buNone/>
            </a:pPr>
            <a:endParaRPr lang="en-US" sz="2300" dirty="0" smtClean="0">
              <a:latin typeface="Garamond" panose="02020404030301010803" pitchFamily="18" charset="0"/>
            </a:endParaRPr>
          </a:p>
          <a:p>
            <a:pPr algn="just">
              <a:buNone/>
            </a:pPr>
            <a:endParaRPr lang="en-US" sz="2300" dirty="0">
              <a:latin typeface="Garamond" panose="02020404030301010803" pitchFamily="18" charset="0"/>
            </a:endParaRPr>
          </a:p>
          <a:p>
            <a:pPr algn="just">
              <a:buNone/>
            </a:pPr>
            <a:r>
              <a:rPr lang="en-US" sz="1400" dirty="0" smtClean="0">
                <a:latin typeface="Garamond" panose="02020404030301010803" pitchFamily="18" charset="0"/>
              </a:rPr>
              <a:t>Picture taken from</a:t>
            </a:r>
            <a:r>
              <a:rPr lang="en-US" sz="1400" dirty="0">
                <a:latin typeface="Garamond" panose="02020404030301010803" pitchFamily="18" charset="0"/>
              </a:rPr>
              <a:t>: http://cristhiantellez.files.wordpress.com/2009/05/botticelliprimavera.jpg</a:t>
            </a:r>
            <a:endParaRPr lang="en-US" sz="1400" dirty="0" smtClean="0">
              <a:latin typeface="Garamond" panose="02020404030301010803" pitchFamily="18" charset="0"/>
            </a:endParaRPr>
          </a:p>
          <a:p>
            <a:pPr algn="just">
              <a:buNone/>
            </a:pPr>
            <a:endParaRPr lang="en-US" sz="2300" dirty="0">
              <a:latin typeface="Garamond" panose="02020404030301010803" pitchFamily="18" charset="0"/>
            </a:endParaRPr>
          </a:p>
        </p:txBody>
      </p:sp>
    </p:spTree>
    <p:extLst>
      <p:ext uri="{BB962C8B-B14F-4D97-AF65-F5344CB8AC3E}">
        <p14:creationId xmlns="" xmlns:p14="http://schemas.microsoft.com/office/powerpoint/2010/main" val="1432632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lum bright="70000" contrast="-70000"/>
            <a:extLst>
              <a:ext uri="{28A0092B-C50C-407E-A947-70E740481C1C}">
                <a14:useLocalDpi xmlns="" xmlns:a14="http://schemas.microsoft.com/office/drawing/2010/main" val="0"/>
              </a:ext>
            </a:extLst>
          </a:blip>
          <a:stretch>
            <a:fillRect/>
          </a:stretch>
        </p:blipFill>
        <p:spPr>
          <a:xfrm>
            <a:off x="990600" y="0"/>
            <a:ext cx="8229600" cy="6858000"/>
          </a:xfrm>
          <a:prstGeom prst="rect">
            <a:avLst/>
          </a:prstGeom>
          <a:ln>
            <a:noFill/>
          </a:ln>
          <a:effectLst>
            <a:softEdge rad="112500"/>
          </a:effectLst>
        </p:spPr>
      </p:pic>
      <p:sp>
        <p:nvSpPr>
          <p:cNvPr id="2" name="Title 1"/>
          <p:cNvSpPr>
            <a:spLocks noGrp="1"/>
          </p:cNvSpPr>
          <p:nvPr>
            <p:ph type="title"/>
          </p:nvPr>
        </p:nvSpPr>
        <p:spPr>
          <a:xfrm>
            <a:off x="1356360" y="76200"/>
            <a:ext cx="7498080" cy="1143000"/>
          </a:xfrm>
        </p:spPr>
        <p:txBody>
          <a:bodyPr>
            <a:noAutofit/>
          </a:bodyPr>
          <a:lstStyle/>
          <a:p>
            <a:pPr algn="ctr"/>
            <a:r>
              <a:rPr lang="en-US" sz="3600" b="1" u="sng" dirty="0" smtClean="0">
                <a:effectLst/>
                <a:latin typeface="Garamond" panose="02020404030301010803" pitchFamily="18" charset="0"/>
              </a:rPr>
              <a:t>St. Augustine’s view of the Church and Neo-Platonism</a:t>
            </a:r>
            <a:endParaRPr lang="en-US" sz="3600" b="1" u="sng" dirty="0">
              <a:effectLst/>
              <a:latin typeface="Garamond" panose="02020404030301010803" pitchFamily="18" charset="0"/>
            </a:endParaRPr>
          </a:p>
        </p:txBody>
      </p:sp>
      <p:sp>
        <p:nvSpPr>
          <p:cNvPr id="5" name="Content Placeholder 4"/>
          <p:cNvSpPr>
            <a:spLocks noGrp="1"/>
          </p:cNvSpPr>
          <p:nvPr>
            <p:ph idx="1"/>
          </p:nvPr>
        </p:nvSpPr>
        <p:spPr>
          <a:xfrm>
            <a:off x="1356360" y="990600"/>
            <a:ext cx="7559040" cy="5715000"/>
          </a:xfrm>
        </p:spPr>
        <p:txBody>
          <a:bodyPr>
            <a:normAutofit/>
          </a:bodyPr>
          <a:lstStyle/>
          <a:p>
            <a:endParaRPr lang="en-US" sz="2300" dirty="0" smtClean="0">
              <a:latin typeface="Garamond" panose="02020404030301010803" pitchFamily="18" charset="0"/>
            </a:endParaRPr>
          </a:p>
          <a:p>
            <a:r>
              <a:rPr lang="en-US" sz="2300" dirty="0" smtClean="0">
                <a:latin typeface="Garamond" panose="02020404030301010803" pitchFamily="18" charset="0"/>
              </a:rPr>
              <a:t>To the Church he looked as to an authority which he could always obey, and he accepted the mysteries of the Incarnation and the Trinity. </a:t>
            </a:r>
            <a:r>
              <a:rPr lang="en-US" sz="1800" i="1" dirty="0" smtClean="0">
                <a:latin typeface="Garamond" panose="02020404030301010803" pitchFamily="18" charset="0"/>
              </a:rPr>
              <a:t>(Against the Academics, 22.)</a:t>
            </a:r>
          </a:p>
          <a:p>
            <a:endParaRPr lang="en-US" sz="1800" i="1" dirty="0" smtClean="0">
              <a:latin typeface="Garamond" panose="02020404030301010803" pitchFamily="18" charset="0"/>
            </a:endParaRPr>
          </a:p>
          <a:p>
            <a:pPr lvl="0">
              <a:buClr>
                <a:srgbClr val="94B6D2"/>
              </a:buClr>
            </a:pPr>
            <a:r>
              <a:rPr lang="en-US" sz="2300" dirty="0" smtClean="0">
                <a:latin typeface="Garamond" panose="02020404030301010803" pitchFamily="18" charset="0"/>
              </a:rPr>
              <a:t>To Neo-Platonism he looked for the rational explanation of everything. He wished not merely to believe, but to understand. </a:t>
            </a:r>
            <a:r>
              <a:rPr lang="en-US" sz="1800" i="1" dirty="0">
                <a:solidFill>
                  <a:prstClr val="black"/>
                </a:solidFill>
                <a:latin typeface="Garamond" panose="02020404030301010803" pitchFamily="18" charset="0"/>
              </a:rPr>
              <a:t>(Against the Academics, 22.)</a:t>
            </a:r>
          </a:p>
          <a:p>
            <a:pPr marL="82296" indent="0">
              <a:buNone/>
            </a:pPr>
            <a:r>
              <a:rPr lang="en-US" sz="2300" dirty="0" smtClean="0">
                <a:latin typeface="Garamond" panose="02020404030301010803" pitchFamily="18" charset="0"/>
              </a:rPr>
              <a:t>- </a:t>
            </a:r>
            <a:r>
              <a:rPr lang="en-US" sz="2300" i="1" dirty="0" smtClean="0">
                <a:latin typeface="Garamond" panose="02020404030301010803" pitchFamily="18" charset="0"/>
              </a:rPr>
              <a:t>St. Augustine was persuaded and this was precisely the nerve of the whole matter. That as God was the source of both the way of reason and the way of authority there could be no possible conflict between these two ways. </a:t>
            </a:r>
            <a:r>
              <a:rPr lang="en-US" sz="1800" i="1" dirty="0" smtClean="0">
                <a:latin typeface="Garamond" panose="02020404030301010803" pitchFamily="18" charset="0"/>
              </a:rPr>
              <a:t>(ibid.)</a:t>
            </a:r>
          </a:p>
          <a:p>
            <a:pPr marL="82296" indent="0" algn="ctr">
              <a:buNone/>
            </a:pPr>
            <a:r>
              <a:rPr lang="en-US" sz="2600" cap="small" dirty="0" smtClean="0">
                <a:latin typeface="Garamond" panose="02020404030301010803" pitchFamily="18" charset="0"/>
              </a:rPr>
              <a:t>The Church </a:t>
            </a:r>
            <a:r>
              <a:rPr lang="en-US" sz="2600" dirty="0" smtClean="0">
                <a:latin typeface="Garamond" panose="02020404030301010803" pitchFamily="18" charset="0"/>
              </a:rPr>
              <a:t>= </a:t>
            </a:r>
            <a:r>
              <a:rPr lang="en-US" sz="2600" cap="small" dirty="0" smtClean="0">
                <a:latin typeface="Garamond" panose="02020404030301010803" pitchFamily="18" charset="0"/>
              </a:rPr>
              <a:t>Authority</a:t>
            </a:r>
            <a:r>
              <a:rPr lang="en-US" sz="2600" dirty="0" smtClean="0">
                <a:latin typeface="Garamond" panose="02020404030301010803" pitchFamily="18" charset="0"/>
              </a:rPr>
              <a:t/>
            </a:r>
            <a:br>
              <a:rPr lang="en-US" sz="2600" dirty="0" smtClean="0">
                <a:latin typeface="Garamond" panose="02020404030301010803" pitchFamily="18" charset="0"/>
              </a:rPr>
            </a:br>
            <a:r>
              <a:rPr lang="en-US" sz="2600" cap="small" dirty="0" smtClean="0">
                <a:latin typeface="Garamond" panose="02020404030301010803" pitchFamily="18" charset="0"/>
              </a:rPr>
              <a:t>Neo-Platonism</a:t>
            </a:r>
            <a:r>
              <a:rPr lang="en-US" sz="2600" dirty="0" smtClean="0">
                <a:latin typeface="Garamond" panose="02020404030301010803" pitchFamily="18" charset="0"/>
              </a:rPr>
              <a:t> = </a:t>
            </a:r>
            <a:r>
              <a:rPr lang="en-US" sz="2600" cap="small" dirty="0" smtClean="0">
                <a:latin typeface="Garamond" panose="02020404030301010803" pitchFamily="18" charset="0"/>
              </a:rPr>
              <a:t>Reason</a:t>
            </a:r>
            <a:br>
              <a:rPr lang="en-US" sz="2600" cap="small" dirty="0" smtClean="0">
                <a:latin typeface="Garamond" panose="02020404030301010803" pitchFamily="18" charset="0"/>
              </a:rPr>
            </a:br>
            <a:r>
              <a:rPr lang="en-US" sz="2600" cap="small" dirty="0" smtClean="0">
                <a:latin typeface="Garamond" panose="02020404030301010803" pitchFamily="18" charset="0"/>
              </a:rPr>
              <a:t/>
            </a:r>
            <a:br>
              <a:rPr lang="en-US" sz="2600" cap="small" dirty="0" smtClean="0">
                <a:latin typeface="Garamond" panose="02020404030301010803" pitchFamily="18" charset="0"/>
              </a:rPr>
            </a:br>
            <a:r>
              <a:rPr lang="en-US" sz="1400" dirty="0">
                <a:latin typeface="Garamond" panose="02020404030301010803" pitchFamily="18" charset="0"/>
              </a:rPr>
              <a:t>Picture taken from: http://blog.cleveland.com/metro/2009/09/holy-trinity-church-fresco.jpg</a:t>
            </a:r>
            <a:endParaRPr lang="en-US" sz="1400" cap="small" dirty="0" smtClean="0">
              <a:latin typeface="Garamond" panose="02020404030301010803" pitchFamily="18" charset="0"/>
            </a:endParaRPr>
          </a:p>
        </p:txBody>
      </p:sp>
    </p:spTree>
    <p:extLst>
      <p:ext uri="{BB962C8B-B14F-4D97-AF65-F5344CB8AC3E}">
        <p14:creationId xmlns="" xmlns:p14="http://schemas.microsoft.com/office/powerpoint/2010/main" val="1879755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lum bright="70000" contrast="-70000"/>
            <a:extLst>
              <a:ext uri="{BEBA8EAE-BF5A-486C-A8C5-ECC9F3942E4B}">
                <a14:imgProps xmlns="" xmlns:a14="http://schemas.microsoft.com/office/drawing/2010/main">
                  <a14:imgLayer r:embed="rId3">
                    <a14:imgEffect>
                      <a14:brightnessContrast bright="-40000" contrast="-20000"/>
                    </a14:imgEffect>
                  </a14:imgLayer>
                </a14:imgProps>
              </a:ext>
              <a:ext uri="{28A0092B-C50C-407E-A947-70E740481C1C}">
                <a14:useLocalDpi xmlns="" xmlns:a14="http://schemas.microsoft.com/office/drawing/2010/main" val="0"/>
              </a:ext>
            </a:extLst>
          </a:blip>
          <a:stretch>
            <a:fillRect/>
          </a:stretch>
        </p:blipFill>
        <p:spPr>
          <a:xfrm>
            <a:off x="990600" y="0"/>
            <a:ext cx="8153400" cy="6858000"/>
          </a:xfrm>
          <a:prstGeom prst="rect">
            <a:avLst/>
          </a:prstGeom>
        </p:spPr>
      </p:pic>
      <p:sp>
        <p:nvSpPr>
          <p:cNvPr id="2" name="Title 1"/>
          <p:cNvSpPr>
            <a:spLocks noGrp="1"/>
          </p:cNvSpPr>
          <p:nvPr>
            <p:ph type="title"/>
          </p:nvPr>
        </p:nvSpPr>
        <p:spPr/>
        <p:txBody>
          <a:bodyPr>
            <a:normAutofit/>
          </a:bodyPr>
          <a:lstStyle/>
          <a:p>
            <a:pPr algn="ctr"/>
            <a:r>
              <a:rPr lang="en-US" sz="3600" b="1" u="sng" dirty="0" smtClean="0">
                <a:latin typeface="Garamond" panose="02020404030301010803" pitchFamily="18" charset="0"/>
              </a:rPr>
              <a:t>St. Augustine of Hippo </a:t>
            </a:r>
            <a:r>
              <a:rPr lang="en-US" sz="3600" u="sng" dirty="0">
                <a:latin typeface="Garamond" panose="02020404030301010803" pitchFamily="18" charset="0"/>
              </a:rPr>
              <a:t>(AD 354-430)</a:t>
            </a:r>
            <a:endParaRPr lang="en-US" sz="3600" b="1" u="sng" dirty="0">
              <a:latin typeface="Garamond" panose="02020404030301010803" pitchFamily="18" charset="0"/>
            </a:endParaRPr>
          </a:p>
        </p:txBody>
      </p:sp>
      <p:sp>
        <p:nvSpPr>
          <p:cNvPr id="3" name="Content Placeholder 2"/>
          <p:cNvSpPr>
            <a:spLocks noGrp="1"/>
          </p:cNvSpPr>
          <p:nvPr>
            <p:ph idx="1"/>
          </p:nvPr>
        </p:nvSpPr>
        <p:spPr>
          <a:xfrm>
            <a:off x="1213104" y="1447800"/>
            <a:ext cx="7708392" cy="5257800"/>
          </a:xfrm>
        </p:spPr>
        <p:txBody>
          <a:bodyPr>
            <a:normAutofit/>
          </a:bodyPr>
          <a:lstStyle/>
          <a:p>
            <a:pPr algn="just"/>
            <a:r>
              <a:rPr lang="en-US" sz="2300" dirty="0" smtClean="0">
                <a:latin typeface="Garamond" panose="02020404030301010803" pitchFamily="18" charset="0"/>
              </a:rPr>
              <a:t>He belonged to the circle of St. Ambrose, since he was impelled by the great Milanese Bishop’s apostolic zeal and persuasive preaching to search both his mind and soul to amend his life. He ardently desired to win over to the ideals of Christian faith the Roman world, peopled by so many pagan intellectuals who were intensely proud of their education and culture. </a:t>
            </a:r>
          </a:p>
          <a:p>
            <a:pPr algn="just"/>
            <a:r>
              <a:rPr lang="en-US" sz="2300" dirty="0" smtClean="0">
                <a:latin typeface="Garamond" panose="02020404030301010803" pitchFamily="18" charset="0"/>
              </a:rPr>
              <a:t>Augustine was most appealing, writing as he did during the last triumphs of Rome’s imperial power but also during the initial stages of its collapse. His powerful rhetorically vivid description of the saga of humanity dominated western theology from the medieval period forward. </a:t>
            </a:r>
          </a:p>
          <a:p>
            <a:pPr marL="82296" indent="0">
              <a:buClr>
                <a:srgbClr val="3891A7"/>
              </a:buClr>
              <a:buNone/>
            </a:pPr>
            <a:r>
              <a:rPr lang="en-US" sz="1500" dirty="0" smtClean="0">
                <a:solidFill>
                  <a:prstClr val="black"/>
                </a:solidFill>
                <a:latin typeface="Garamond" panose="02020404030301010803" pitchFamily="18" charset="0"/>
              </a:rPr>
              <a:t/>
            </a:r>
            <a:br>
              <a:rPr lang="en-US" sz="1500" dirty="0" smtClean="0">
                <a:solidFill>
                  <a:prstClr val="black"/>
                </a:solidFill>
                <a:latin typeface="Garamond" panose="02020404030301010803" pitchFamily="18" charset="0"/>
              </a:rPr>
            </a:br>
            <a:r>
              <a:rPr lang="en-US" sz="1400" dirty="0" smtClean="0">
                <a:solidFill>
                  <a:prstClr val="black"/>
                </a:solidFill>
                <a:latin typeface="Garamond" panose="02020404030301010803" pitchFamily="18" charset="0"/>
              </a:rPr>
              <a:t>Picture </a:t>
            </a:r>
            <a:r>
              <a:rPr lang="en-US" sz="1400" dirty="0">
                <a:solidFill>
                  <a:prstClr val="black"/>
                </a:solidFill>
                <a:latin typeface="Garamond" panose="02020404030301010803" pitchFamily="18" charset="0"/>
              </a:rPr>
              <a:t>taken </a:t>
            </a:r>
            <a:r>
              <a:rPr lang="en-US" sz="1400" dirty="0" err="1" smtClean="0">
                <a:solidFill>
                  <a:prstClr val="black"/>
                </a:solidFill>
                <a:latin typeface="Garamond" panose="02020404030301010803" pitchFamily="18" charset="0"/>
              </a:rPr>
              <a:t>from:</a:t>
            </a:r>
            <a:r>
              <a:rPr lang="en-US" sz="1400" dirty="0" err="1">
                <a:solidFill>
                  <a:prstClr val="black"/>
                </a:solidFill>
                <a:latin typeface="Garamond" panose="02020404030301010803" pitchFamily="18" charset="0"/>
              </a:rPr>
              <a:t>http</a:t>
            </a:r>
            <a:r>
              <a:rPr lang="en-US" sz="1400" dirty="0">
                <a:solidFill>
                  <a:prstClr val="black"/>
                </a:solidFill>
                <a:latin typeface="Garamond" panose="02020404030301010803" pitchFamily="18" charset="0"/>
              </a:rPr>
              <a:t>://upload.wikimedia.org/</a:t>
            </a:r>
            <a:r>
              <a:rPr lang="en-US" sz="1400" dirty="0" err="1">
                <a:solidFill>
                  <a:prstClr val="black"/>
                </a:solidFill>
                <a:latin typeface="Garamond" panose="02020404030301010803" pitchFamily="18" charset="0"/>
              </a:rPr>
              <a:t>wikipedia</a:t>
            </a:r>
            <a:r>
              <a:rPr lang="en-US" sz="1400" dirty="0">
                <a:solidFill>
                  <a:prstClr val="black"/>
                </a:solidFill>
                <a:latin typeface="Garamond" panose="02020404030301010803" pitchFamily="18" charset="0"/>
              </a:rPr>
              <a:t>/commons/a/ac/Saint_Augustine_Portrait.jpg</a:t>
            </a:r>
            <a:endParaRPr lang="en-US" sz="1400" dirty="0">
              <a:latin typeface="Garamond" panose="02020404030301010803" pitchFamily="18" charset="0"/>
            </a:endParaRPr>
          </a:p>
          <a:p>
            <a:pPr marL="82296" lvl="0" indent="0">
              <a:buClr>
                <a:srgbClr val="3891A7"/>
              </a:buClr>
              <a:buNone/>
            </a:pPr>
            <a:endParaRPr lang="en-US" sz="2300" dirty="0">
              <a:latin typeface="Garamond" panose="02020404030301010803" pitchFamily="18" charset="0"/>
            </a:endParaRPr>
          </a:p>
        </p:txBody>
      </p:sp>
    </p:spTree>
    <p:extLst>
      <p:ext uri="{BB962C8B-B14F-4D97-AF65-F5344CB8AC3E}">
        <p14:creationId xmlns="" xmlns:p14="http://schemas.microsoft.com/office/powerpoint/2010/main" val="4278292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s__Monica__Augustine.jpg"/>
          <p:cNvPicPr>
            <a:picLocks noChangeAspect="1"/>
          </p:cNvPicPr>
          <p:nvPr/>
        </p:nvPicPr>
        <p:blipFill>
          <a:blip r:embed="rId2" cstate="print">
            <a:lum bright="70000" contrast="-70000"/>
          </a:blip>
          <a:stretch>
            <a:fillRect/>
          </a:stretch>
        </p:blipFill>
        <p:spPr>
          <a:xfrm>
            <a:off x="990600" y="95556"/>
            <a:ext cx="8153400" cy="6762444"/>
          </a:xfrm>
          <a:prstGeom prst="rect">
            <a:avLst/>
          </a:prstGeom>
          <a:ln>
            <a:noFill/>
          </a:ln>
          <a:effectLst>
            <a:softEdge rad="112500"/>
          </a:effectLst>
        </p:spPr>
      </p:pic>
      <p:sp>
        <p:nvSpPr>
          <p:cNvPr id="2" name="Title 1"/>
          <p:cNvSpPr>
            <a:spLocks noGrp="1"/>
          </p:cNvSpPr>
          <p:nvPr>
            <p:ph type="title"/>
          </p:nvPr>
        </p:nvSpPr>
        <p:spPr>
          <a:xfrm>
            <a:off x="1447800" y="0"/>
            <a:ext cx="7498080" cy="1143000"/>
          </a:xfrm>
        </p:spPr>
        <p:txBody>
          <a:bodyPr>
            <a:noAutofit/>
          </a:bodyPr>
          <a:lstStyle/>
          <a:p>
            <a:pPr algn="ctr"/>
            <a:r>
              <a:rPr lang="en-US" sz="3600" b="1" u="sng" dirty="0" smtClean="0">
                <a:latin typeface="Garamond" pitchFamily="18" charset="0"/>
              </a:rPr>
              <a:t>Neo-Platonism in the life of </a:t>
            </a:r>
            <a:br>
              <a:rPr lang="en-US" sz="3600" b="1" u="sng" dirty="0" smtClean="0">
                <a:latin typeface="Garamond" pitchFamily="18" charset="0"/>
              </a:rPr>
            </a:br>
            <a:r>
              <a:rPr lang="en-US" sz="3600" b="1" u="sng" dirty="0" smtClean="0">
                <a:latin typeface="Garamond" pitchFamily="18" charset="0"/>
              </a:rPr>
              <a:t>St. Augustine</a:t>
            </a:r>
            <a:endParaRPr lang="en-US" sz="3600" b="1" u="sng" dirty="0">
              <a:latin typeface="Garamond" pitchFamily="18" charset="0"/>
            </a:endParaRPr>
          </a:p>
        </p:txBody>
      </p:sp>
      <p:sp>
        <p:nvSpPr>
          <p:cNvPr id="3" name="Content Placeholder 2"/>
          <p:cNvSpPr>
            <a:spLocks noGrp="1"/>
          </p:cNvSpPr>
          <p:nvPr>
            <p:ph idx="1"/>
          </p:nvPr>
        </p:nvSpPr>
        <p:spPr>
          <a:xfrm>
            <a:off x="838200" y="1066800"/>
            <a:ext cx="8153400" cy="5791200"/>
          </a:xfrm>
        </p:spPr>
        <p:txBody>
          <a:bodyPr>
            <a:normAutofit/>
          </a:bodyPr>
          <a:lstStyle/>
          <a:p>
            <a:pPr algn="just"/>
            <a:r>
              <a:rPr lang="en-US" sz="2000" dirty="0" smtClean="0">
                <a:latin typeface="Garamond" pitchFamily="18" charset="0"/>
              </a:rPr>
              <a:t>According to his own account, Augustine’s pursuit of the philosophic life began when he came across and read Cicero’s </a:t>
            </a:r>
            <a:r>
              <a:rPr lang="en-US" sz="2000" dirty="0" err="1" smtClean="0">
                <a:latin typeface="Garamond" pitchFamily="18" charset="0"/>
              </a:rPr>
              <a:t>Hortensius</a:t>
            </a:r>
            <a:r>
              <a:rPr lang="en-US" sz="2000" dirty="0" smtClean="0">
                <a:latin typeface="Garamond" pitchFamily="18" charset="0"/>
              </a:rPr>
              <a:t> during his regular course of studies at Carthage. </a:t>
            </a:r>
            <a:r>
              <a:rPr lang="en-US" sz="2000" i="1" dirty="0" smtClean="0">
                <a:latin typeface="Garamond" pitchFamily="18" charset="0"/>
              </a:rPr>
              <a:t>(Conf. 3.4.7) </a:t>
            </a:r>
            <a:r>
              <a:rPr lang="en-US" sz="2000" dirty="0" smtClean="0">
                <a:latin typeface="Garamond" pitchFamily="18" charset="0"/>
              </a:rPr>
              <a:t>He was nineteen at that time, and had risen to the top of his class. He showed great promise, but he was also deeply dissatisfied with his studies and restless at heart. Could be that this strange combination of excellence and emptiness that motivated him to pursue the subject of the </a:t>
            </a:r>
            <a:r>
              <a:rPr lang="en-US" sz="2000" dirty="0" err="1" smtClean="0">
                <a:latin typeface="Garamond" pitchFamily="18" charset="0"/>
              </a:rPr>
              <a:t>Hortensius</a:t>
            </a:r>
            <a:r>
              <a:rPr lang="en-US" sz="2000" dirty="0" smtClean="0">
                <a:latin typeface="Garamond" pitchFamily="18" charset="0"/>
              </a:rPr>
              <a:t>; But, it is clear that </a:t>
            </a:r>
            <a:r>
              <a:rPr lang="en-US" sz="2000" i="1" dirty="0" smtClean="0">
                <a:latin typeface="Garamond" pitchFamily="18" charset="0"/>
              </a:rPr>
              <a:t>wisdom</a:t>
            </a:r>
            <a:r>
              <a:rPr lang="en-US" sz="2000" dirty="0" smtClean="0">
                <a:latin typeface="Garamond" pitchFamily="18" charset="0"/>
              </a:rPr>
              <a:t> captured his heart.</a:t>
            </a:r>
          </a:p>
          <a:p>
            <a:pPr marL="82296" indent="0" algn="just">
              <a:buNone/>
            </a:pPr>
            <a:endParaRPr lang="en-US" sz="2000" dirty="0" smtClean="0">
              <a:latin typeface="Garamond" pitchFamily="18" charset="0"/>
            </a:endParaRPr>
          </a:p>
          <a:p>
            <a:pPr algn="just"/>
            <a:r>
              <a:rPr lang="en-US" sz="2000" dirty="0" smtClean="0">
                <a:latin typeface="Garamond" pitchFamily="18" charset="0"/>
              </a:rPr>
              <a:t>Initially, he was taken by St. Ambrose rhetorical style and then became intrigued by his philosophical notions (Neo-Platonism) and the way he read or interpreted Sacred Scripture. The doctrines of Ambrose coupled with his own personal reflections moved Augustine a long way towards his most dramatic conversion back to Catholicism. Platonism played a major role in Augustine’s conversion.</a:t>
            </a:r>
          </a:p>
          <a:p>
            <a:pPr marL="82296" indent="0" algn="just">
              <a:buNone/>
            </a:pPr>
            <a:r>
              <a:rPr lang="en-US" sz="1500" dirty="0" smtClean="0">
                <a:solidFill>
                  <a:prstClr val="black"/>
                </a:solidFill>
                <a:latin typeface="Garamond" panose="02020404030301010803" pitchFamily="18" charset="0"/>
              </a:rPr>
              <a:t> </a:t>
            </a:r>
            <a:r>
              <a:rPr lang="en-US" sz="1400" dirty="0" smtClean="0">
                <a:solidFill>
                  <a:prstClr val="black"/>
                </a:solidFill>
                <a:latin typeface="Garamond" panose="02020404030301010803" pitchFamily="18" charset="0"/>
              </a:rPr>
              <a:t>Picture taken from: http</a:t>
            </a:r>
            <a:r>
              <a:rPr lang="en-US" sz="1400" dirty="0">
                <a:solidFill>
                  <a:prstClr val="black"/>
                </a:solidFill>
                <a:latin typeface="Garamond" panose="02020404030301010803" pitchFamily="18" charset="0"/>
              </a:rPr>
              <a:t>://3.bp.blogspot.com/-CeJ95DBW4pI/Uh5H4p878DI/AAAAAAAAAgE/5q-y0UF52lU/s1600/Saint_Augustine_and_Saint_Monica.jpg</a:t>
            </a:r>
            <a:endParaRPr lang="en-US" sz="1400" dirty="0">
              <a:latin typeface="Garamond"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od-creates-man-sistine-chapel.jpg"/>
          <p:cNvPicPr>
            <a:picLocks noChangeAspect="1"/>
          </p:cNvPicPr>
          <p:nvPr/>
        </p:nvPicPr>
        <p:blipFill>
          <a:blip r:embed="rId2" cstate="print">
            <a:lum bright="70000" contrast="-70000"/>
          </a:blip>
          <a:stretch>
            <a:fillRect/>
          </a:stretch>
        </p:blipFill>
        <p:spPr>
          <a:xfrm>
            <a:off x="990600" y="0"/>
            <a:ext cx="8253747" cy="6858000"/>
          </a:xfrm>
          <a:prstGeom prst="rect">
            <a:avLst/>
          </a:prstGeom>
          <a:noFill/>
          <a:ln>
            <a:noFill/>
          </a:ln>
        </p:spPr>
      </p:pic>
      <p:sp>
        <p:nvSpPr>
          <p:cNvPr id="3" name="Content Placeholder 2"/>
          <p:cNvSpPr>
            <a:spLocks noGrp="1"/>
          </p:cNvSpPr>
          <p:nvPr>
            <p:ph idx="1"/>
          </p:nvPr>
        </p:nvSpPr>
        <p:spPr>
          <a:xfrm>
            <a:off x="1143000" y="304800"/>
            <a:ext cx="7848600" cy="6705600"/>
          </a:xfrm>
        </p:spPr>
        <p:txBody>
          <a:bodyPr>
            <a:noAutofit/>
          </a:bodyPr>
          <a:lstStyle/>
          <a:p>
            <a:r>
              <a:rPr lang="en-US" sz="1800" dirty="0" smtClean="0">
                <a:latin typeface="Garamond" pitchFamily="18" charset="0"/>
              </a:rPr>
              <a:t> For a long time he had many thoughts going over his mind, he desired three things: </a:t>
            </a:r>
            <a:r>
              <a:rPr lang="en-US" sz="1800" b="1" dirty="0" smtClean="0">
                <a:latin typeface="Garamond" panose="02020404030301010803" pitchFamily="18" charset="0"/>
              </a:rPr>
              <a:t>to know himself, his chief good and what evil was to be shunned. </a:t>
            </a:r>
          </a:p>
          <a:p>
            <a:pPr>
              <a:buNone/>
            </a:pPr>
            <a:endParaRPr lang="en-US" sz="1800" dirty="0" smtClean="0">
              <a:latin typeface="Garamond" panose="02020404030301010803" pitchFamily="18" charset="0"/>
            </a:endParaRPr>
          </a:p>
          <a:p>
            <a:r>
              <a:rPr lang="en-US" sz="1800" dirty="0" smtClean="0">
                <a:latin typeface="Garamond" panose="02020404030301010803" pitchFamily="18" charset="0"/>
              </a:rPr>
              <a:t>“The Neo-Platonists taught Augustine in Milan the metaphysical truths about God, namely that he is immutable, immaterial, highest unity, and highest good.” </a:t>
            </a:r>
            <a:r>
              <a:rPr lang="en-US" sz="1800" i="1" dirty="0" smtClean="0">
                <a:latin typeface="Garamond" pitchFamily="18" charset="0"/>
              </a:rPr>
              <a:t>(Johannes </a:t>
            </a:r>
            <a:r>
              <a:rPr lang="en-US" sz="1800" i="1" dirty="0" err="1" smtClean="0">
                <a:latin typeface="Garamond" pitchFamily="18" charset="0"/>
              </a:rPr>
              <a:t>Brachtendorf</a:t>
            </a:r>
            <a:r>
              <a:rPr lang="en-US" sz="1800" i="1" dirty="0" smtClean="0">
                <a:latin typeface="Garamond" pitchFamily="18" charset="0"/>
              </a:rPr>
              <a:t>, "Orthodoxy without Augustine," </a:t>
            </a:r>
            <a:r>
              <a:rPr lang="en-US" sz="1800" i="1" dirty="0" err="1" smtClean="0">
                <a:latin typeface="Garamond" pitchFamily="18" charset="0"/>
              </a:rPr>
              <a:t>Ars</a:t>
            </a:r>
            <a:r>
              <a:rPr lang="en-US" sz="1800" i="1" dirty="0" smtClean="0">
                <a:latin typeface="Garamond" pitchFamily="18" charset="0"/>
              </a:rPr>
              <a:t> </a:t>
            </a:r>
            <a:r>
              <a:rPr lang="en-US" sz="1800" i="1" dirty="0" err="1" smtClean="0">
                <a:latin typeface="Garamond" pitchFamily="18" charset="0"/>
              </a:rPr>
              <a:t>Disputandi</a:t>
            </a:r>
            <a:r>
              <a:rPr lang="en-US" sz="1800" i="1" dirty="0" smtClean="0">
                <a:latin typeface="Garamond" pitchFamily="18" charset="0"/>
              </a:rPr>
              <a:t> 6 (2006).</a:t>
            </a:r>
          </a:p>
          <a:p>
            <a:pPr>
              <a:buNone/>
            </a:pPr>
            <a:endParaRPr lang="en-US" sz="1800" dirty="0" smtClean="0">
              <a:latin typeface="Garamond" pitchFamily="18" charset="0"/>
            </a:endParaRPr>
          </a:p>
          <a:p>
            <a:r>
              <a:rPr lang="en-US" sz="1800" dirty="0" smtClean="0">
                <a:latin typeface="Garamond" pitchFamily="18" charset="0"/>
              </a:rPr>
              <a:t>The “Platonic books” helped him resolve two difficult issues which were:</a:t>
            </a:r>
            <a:br>
              <a:rPr lang="en-US" sz="1800" dirty="0" smtClean="0">
                <a:latin typeface="Garamond" pitchFamily="18" charset="0"/>
              </a:rPr>
            </a:br>
            <a:r>
              <a:rPr lang="en-US" sz="1800" dirty="0" smtClean="0">
                <a:latin typeface="Garamond" pitchFamily="18" charset="0"/>
              </a:rPr>
              <a:t/>
            </a:r>
            <a:br>
              <a:rPr lang="en-US" sz="1800" dirty="0" smtClean="0">
                <a:latin typeface="Garamond" pitchFamily="18" charset="0"/>
              </a:rPr>
            </a:br>
            <a:r>
              <a:rPr lang="en-US" sz="1800" dirty="0" smtClean="0">
                <a:latin typeface="Garamond" pitchFamily="18" charset="0"/>
              </a:rPr>
              <a:t>- The Nature of God</a:t>
            </a:r>
            <a:br>
              <a:rPr lang="en-US" sz="1800" dirty="0" smtClean="0">
                <a:latin typeface="Garamond" pitchFamily="18" charset="0"/>
              </a:rPr>
            </a:br>
            <a:r>
              <a:rPr lang="en-US" sz="1800" dirty="0" smtClean="0">
                <a:latin typeface="Garamond" pitchFamily="18" charset="0"/>
              </a:rPr>
              <a:t>- The Problem of Evil </a:t>
            </a:r>
          </a:p>
          <a:p>
            <a:r>
              <a:rPr lang="en-US" sz="1800" dirty="0" smtClean="0">
                <a:latin typeface="Garamond" pitchFamily="18" charset="0"/>
              </a:rPr>
              <a:t>“Augustine indubitably wanted to make a connection between Platonism and Christianity because he knew that besides the flesh and the internal debates within the Catholic Church the wisdom of the world was the most powerful &amp; compelling force to fight against. He was perhaps divinely positioned through those years of rigorous intellectual preparation and internal struggles, ranging from concupiscence to intellectual doubt to cultic following, to discover that he could use their own terms &amp; concepts against them.” </a:t>
            </a:r>
            <a:r>
              <a:rPr lang="en-US" sz="1800" i="1" dirty="0" smtClean="0">
                <a:latin typeface="Garamond" pitchFamily="18" charset="0"/>
              </a:rPr>
              <a:t>(Livermore, Jeremy. "Augustine’s Philosophical Theology &amp; </a:t>
            </a:r>
            <a:r>
              <a:rPr lang="en-US" sz="1800" i="1" dirty="0" err="1" smtClean="0">
                <a:latin typeface="Garamond" pitchFamily="18" charset="0"/>
              </a:rPr>
              <a:t>Neoplatonism</a:t>
            </a:r>
            <a:r>
              <a:rPr lang="en-US" sz="1800" i="1" dirty="0" smtClean="0">
                <a:latin typeface="Garamond" pitchFamily="18" charset="0"/>
              </a:rPr>
              <a:t>." Web log post. Apologetics.com. </a:t>
            </a:r>
            <a:r>
              <a:rPr lang="en-US" sz="1800" i="1" dirty="0" err="1" smtClean="0">
                <a:latin typeface="Garamond" pitchFamily="18" charset="0"/>
              </a:rPr>
              <a:t>N.p</a:t>
            </a:r>
            <a:r>
              <a:rPr lang="en-US" sz="1800" i="1" dirty="0" smtClean="0">
                <a:latin typeface="Garamond" pitchFamily="18" charset="0"/>
              </a:rPr>
              <a:t>., 12 Dec. 2009. Web. 10 Nov. 2013.)</a:t>
            </a:r>
            <a:r>
              <a:rPr lang="en-US" sz="1800" dirty="0" smtClean="0"/>
              <a:t/>
            </a:r>
            <a:br>
              <a:rPr lang="en-US" sz="1800" dirty="0" smtClean="0"/>
            </a:br>
            <a:endParaRPr lang="en-US" sz="1800" dirty="0" smtClean="0"/>
          </a:p>
          <a:p>
            <a:pPr marL="82296" indent="0">
              <a:buNone/>
            </a:pPr>
            <a:r>
              <a:rPr lang="en-US" sz="1100" dirty="0">
                <a:solidFill>
                  <a:prstClr val="black"/>
                </a:solidFill>
                <a:latin typeface="Garamond" panose="02020404030301010803" pitchFamily="18" charset="0"/>
              </a:rPr>
              <a:t>Picture taken from</a:t>
            </a:r>
            <a:r>
              <a:rPr lang="en-US" sz="1100" dirty="0" smtClean="0">
                <a:solidFill>
                  <a:prstClr val="black"/>
                </a:solidFill>
                <a:latin typeface="Garamond" panose="02020404030301010803" pitchFamily="18" charset="0"/>
              </a:rPr>
              <a:t>: </a:t>
            </a:r>
            <a:r>
              <a:rPr lang="en-US" sz="1100" dirty="0" smtClean="0"/>
              <a:t>http</a:t>
            </a:r>
            <a:r>
              <a:rPr lang="en-US" sz="1100" dirty="0"/>
              <a:t>://</a:t>
            </a:r>
            <a:r>
              <a:rPr lang="en-US" sz="1100" dirty="0" smtClean="0"/>
              <a:t>2.bp.blogspot.com/kAuyf8bu394/UHXpLqhTCNI/AAAAAAAAHSo</a:t>
            </a:r>
            <a:r>
              <a:rPr lang="en-US" sz="1100" dirty="0"/>
              <a:t>/_h0tLlbNWr0/s1600/10.10-c.png</a:t>
            </a:r>
            <a:endParaRPr lang="en-US" sz="11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ugustine-2-1.jpg"/>
          <p:cNvPicPr>
            <a:picLocks noChangeAspect="1"/>
          </p:cNvPicPr>
          <p:nvPr/>
        </p:nvPicPr>
        <p:blipFill>
          <a:blip r:embed="rId2" cstate="print">
            <a:lum bright="70000" contrast="-70000"/>
          </a:blip>
          <a:stretch>
            <a:fillRect/>
          </a:stretch>
        </p:blipFill>
        <p:spPr>
          <a:xfrm>
            <a:off x="990600" y="0"/>
            <a:ext cx="8163323" cy="6858000"/>
          </a:xfrm>
          <a:prstGeom prst="rect">
            <a:avLst/>
          </a:prstGeom>
          <a:ln>
            <a:noFill/>
          </a:ln>
          <a:effectLst>
            <a:softEdge rad="112500"/>
          </a:effectLst>
        </p:spPr>
      </p:pic>
      <p:sp>
        <p:nvSpPr>
          <p:cNvPr id="2" name="Title 1"/>
          <p:cNvSpPr>
            <a:spLocks noGrp="1"/>
          </p:cNvSpPr>
          <p:nvPr>
            <p:ph type="title"/>
          </p:nvPr>
        </p:nvSpPr>
        <p:spPr>
          <a:xfrm>
            <a:off x="1371600" y="0"/>
            <a:ext cx="7498080" cy="1143000"/>
          </a:xfrm>
        </p:spPr>
        <p:txBody>
          <a:bodyPr/>
          <a:lstStyle/>
          <a:p>
            <a:pPr algn="ctr"/>
            <a:r>
              <a:rPr lang="en-US" b="1" u="sng" dirty="0" smtClean="0">
                <a:latin typeface="Garamond" pitchFamily="18" charset="0"/>
              </a:rPr>
              <a:t>Christianity</a:t>
            </a:r>
            <a:endParaRPr lang="en-US" b="1" u="sng" dirty="0">
              <a:latin typeface="Garamond" pitchFamily="18" charset="0"/>
            </a:endParaRPr>
          </a:p>
        </p:txBody>
      </p:sp>
      <p:sp>
        <p:nvSpPr>
          <p:cNvPr id="3" name="Content Placeholder 2"/>
          <p:cNvSpPr>
            <a:spLocks noGrp="1"/>
          </p:cNvSpPr>
          <p:nvPr>
            <p:ph idx="1"/>
          </p:nvPr>
        </p:nvSpPr>
        <p:spPr>
          <a:xfrm>
            <a:off x="1238071" y="762000"/>
            <a:ext cx="7668379" cy="6096000"/>
          </a:xfrm>
        </p:spPr>
        <p:txBody>
          <a:bodyPr>
            <a:normAutofit lnSpcReduction="10000"/>
          </a:bodyPr>
          <a:lstStyle/>
          <a:p>
            <a:r>
              <a:rPr lang="en-US" dirty="0" smtClean="0">
                <a:latin typeface="Garamond" pitchFamily="18" charset="0"/>
              </a:rPr>
              <a:t> </a:t>
            </a:r>
            <a:r>
              <a:rPr lang="en-US" sz="2300" dirty="0" smtClean="0">
                <a:latin typeface="Garamond" pitchFamily="18" charset="0"/>
              </a:rPr>
              <a:t>In regard to the former he discovered truth as the intelligible, objective and immaterial light of the soul, and to the latter he discovered evil to be not exactly a thing but privation (absence due to nature) of good. It was, however in Christianity most especially in the writings of St. Paul and St John -  that St. Augustine discovered the more sublime notions of mediation, participation and grace which helped to overcome his “naturalism”. </a:t>
            </a:r>
          </a:p>
          <a:p>
            <a:r>
              <a:rPr lang="en-US" sz="2300" dirty="0" smtClean="0">
                <a:latin typeface="Garamond" pitchFamily="18" charset="0"/>
              </a:rPr>
              <a:t>Among the greatest works of St. Augustine are:</a:t>
            </a:r>
          </a:p>
          <a:p>
            <a:pPr>
              <a:buFontTx/>
              <a:buChar char="-"/>
            </a:pPr>
            <a:r>
              <a:rPr lang="en-US" sz="2300" b="1" dirty="0" smtClean="0">
                <a:latin typeface="Garamond" pitchFamily="18" charset="0"/>
              </a:rPr>
              <a:t>“The City of God”</a:t>
            </a:r>
          </a:p>
          <a:p>
            <a:pPr>
              <a:buFontTx/>
              <a:buChar char="-"/>
            </a:pPr>
            <a:r>
              <a:rPr lang="en-US" sz="2300" b="1" dirty="0" smtClean="0">
                <a:latin typeface="Garamond" pitchFamily="18" charset="0"/>
              </a:rPr>
              <a:t>“Confessions” </a:t>
            </a:r>
          </a:p>
          <a:p>
            <a:pPr>
              <a:buFontTx/>
              <a:buChar char="-"/>
            </a:pPr>
            <a:r>
              <a:rPr lang="en-US" sz="2300" b="1" dirty="0" smtClean="0">
                <a:latin typeface="Garamond" pitchFamily="18" charset="0"/>
              </a:rPr>
              <a:t> “Against the Academics”</a:t>
            </a:r>
          </a:p>
          <a:p>
            <a:pPr algn="just">
              <a:buNone/>
            </a:pPr>
            <a:r>
              <a:rPr lang="en-US" sz="2300" dirty="0" smtClean="0">
                <a:latin typeface="Garamond" pitchFamily="18" charset="0"/>
              </a:rPr>
              <a:t>(In which we can appreciate the different relations there was between Platonism and Neo-Platonism in St. Augustine’s thoughts throughout his life ever since before and after his conversion to Catholicism.)</a:t>
            </a:r>
          </a:p>
          <a:p>
            <a:pPr algn="just">
              <a:buNone/>
            </a:pPr>
            <a:r>
              <a:rPr lang="en-US" sz="1300" dirty="0" smtClean="0">
                <a:latin typeface="Garamond" pitchFamily="18" charset="0"/>
              </a:rPr>
              <a:t>Picture taken </a:t>
            </a:r>
            <a:r>
              <a:rPr lang="en-US" sz="1300" dirty="0" err="1" smtClean="0">
                <a:latin typeface="Garamond" pitchFamily="18" charset="0"/>
              </a:rPr>
              <a:t>from:http</a:t>
            </a:r>
            <a:r>
              <a:rPr lang="en-US" sz="1300" dirty="0">
                <a:latin typeface="Garamond" pitchFamily="18" charset="0"/>
              </a:rPr>
              <a:t>://www.reasons.org/Media/Default/ImageCache/559x400-FitWidth/Images/st-augustine-2-1.jpg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vision1.jpg"/>
          <p:cNvPicPr>
            <a:picLocks noChangeAspect="1"/>
          </p:cNvPicPr>
          <p:nvPr/>
        </p:nvPicPr>
        <p:blipFill>
          <a:blip r:embed="rId2" cstate="print">
            <a:lum bright="70000" contrast="-70000"/>
          </a:blip>
          <a:stretch>
            <a:fillRect/>
          </a:stretch>
        </p:blipFill>
        <p:spPr>
          <a:xfrm>
            <a:off x="914400" y="0"/>
            <a:ext cx="8229600" cy="6809636"/>
          </a:xfrm>
          <a:prstGeom prst="rect">
            <a:avLst/>
          </a:prstGeom>
        </p:spPr>
      </p:pic>
      <p:sp>
        <p:nvSpPr>
          <p:cNvPr id="2" name="Title 1"/>
          <p:cNvSpPr>
            <a:spLocks noGrp="1"/>
          </p:cNvSpPr>
          <p:nvPr>
            <p:ph type="title"/>
          </p:nvPr>
        </p:nvSpPr>
        <p:spPr>
          <a:xfrm>
            <a:off x="1447800" y="-32982"/>
            <a:ext cx="7498080" cy="1143000"/>
          </a:xfrm>
        </p:spPr>
        <p:txBody>
          <a:bodyPr>
            <a:normAutofit/>
          </a:bodyPr>
          <a:lstStyle/>
          <a:p>
            <a:pPr algn="ctr"/>
            <a:r>
              <a:rPr lang="en-US" sz="3600" b="1" u="sng" dirty="0" smtClean="0">
                <a:latin typeface="Garamond" pitchFamily="18" charset="0"/>
              </a:rPr>
              <a:t>The Happy life and Neo-Platonism</a:t>
            </a:r>
            <a:endParaRPr lang="en-US" sz="3600" b="1" u="sng" dirty="0">
              <a:latin typeface="Garamond" pitchFamily="18" charset="0"/>
            </a:endParaRPr>
          </a:p>
        </p:txBody>
      </p:sp>
      <p:sp>
        <p:nvSpPr>
          <p:cNvPr id="3" name="Content Placeholder 2"/>
          <p:cNvSpPr>
            <a:spLocks noGrp="1"/>
          </p:cNvSpPr>
          <p:nvPr>
            <p:ph idx="1"/>
          </p:nvPr>
        </p:nvSpPr>
        <p:spPr>
          <a:xfrm>
            <a:off x="1447800" y="914400"/>
            <a:ext cx="7498080" cy="5895236"/>
          </a:xfrm>
        </p:spPr>
        <p:txBody>
          <a:bodyPr>
            <a:normAutofit fontScale="92500" lnSpcReduction="20000"/>
          </a:bodyPr>
          <a:lstStyle/>
          <a:p>
            <a:pPr>
              <a:buNone/>
            </a:pPr>
            <a:r>
              <a:rPr lang="en-US" sz="2300" dirty="0" smtClean="0">
                <a:latin typeface="Garamond" pitchFamily="18" charset="0"/>
              </a:rPr>
              <a:t>     Augustine with the help of philosophy was able to discover that in order to acquire authentic happiness one needed to be wise, for “No one is wise if he is not happy.” </a:t>
            </a:r>
            <a:r>
              <a:rPr lang="en-US" sz="2300" i="1" dirty="0" smtClean="0">
                <a:latin typeface="Garamond" pitchFamily="18" charset="0"/>
              </a:rPr>
              <a:t>(On the Happy Life (386), 2.14.)</a:t>
            </a:r>
          </a:p>
          <a:p>
            <a:endParaRPr lang="en-US" sz="2300" dirty="0" smtClean="0">
              <a:latin typeface="Garamond" pitchFamily="18" charset="0"/>
            </a:endParaRPr>
          </a:p>
          <a:p>
            <a:r>
              <a:rPr lang="en-US" sz="2300" dirty="0" smtClean="0">
                <a:latin typeface="Garamond" pitchFamily="18" charset="0"/>
              </a:rPr>
              <a:t>“ This, then is the full satisfaction of souls, this is happy life: [2] to recognize piously and completely the One through whom you are led into the truth, [1] the nature of the truth you enjoy, and [3] the bond that connects you with the supreme measure.” </a:t>
            </a:r>
            <a:r>
              <a:rPr lang="en-US" sz="2300" i="1" dirty="0" smtClean="0">
                <a:latin typeface="Garamond" pitchFamily="18" charset="0"/>
              </a:rPr>
              <a:t>(On the Happy Life ,35.)</a:t>
            </a:r>
            <a:endParaRPr lang="en-US" sz="2300" dirty="0" smtClean="0">
              <a:latin typeface="Garamond" pitchFamily="18" charset="0"/>
            </a:endParaRPr>
          </a:p>
          <a:p>
            <a:pPr>
              <a:buNone/>
            </a:pPr>
            <a:endParaRPr lang="en-US" sz="2300" dirty="0" smtClean="0">
              <a:latin typeface="Garamond" pitchFamily="18" charset="0"/>
            </a:endParaRPr>
          </a:p>
          <a:p>
            <a:pPr>
              <a:buFontTx/>
              <a:buChar char="-"/>
            </a:pPr>
            <a:r>
              <a:rPr lang="en-US" sz="2300" dirty="0" smtClean="0">
                <a:latin typeface="Garamond" pitchFamily="18" charset="0"/>
              </a:rPr>
              <a:t>The knowledge he desires is not simply some theoretical knowledge, but rather he wishes to become what he knows. </a:t>
            </a:r>
          </a:p>
          <a:p>
            <a:pPr>
              <a:buFontTx/>
              <a:buChar char="-"/>
            </a:pPr>
            <a:endParaRPr lang="en-US" sz="2300" dirty="0" smtClean="0">
              <a:latin typeface="Garamond" pitchFamily="18" charset="0"/>
            </a:endParaRPr>
          </a:p>
          <a:p>
            <a:pPr>
              <a:buFontTx/>
              <a:buChar char="-"/>
            </a:pPr>
            <a:r>
              <a:rPr lang="en-US" sz="2300" dirty="0" smtClean="0">
                <a:latin typeface="Garamond" pitchFamily="18" charset="0"/>
              </a:rPr>
              <a:t>A century before Augustine’s time the Platonic philosopher Plotinus summed it up in this remark:</a:t>
            </a:r>
          </a:p>
          <a:p>
            <a:pPr>
              <a:buNone/>
            </a:pPr>
            <a:r>
              <a:rPr lang="en-US" sz="2300" i="1" dirty="0" smtClean="0">
                <a:latin typeface="Garamond" pitchFamily="18" charset="0"/>
              </a:rPr>
              <a:t>    “We act for the sake of some good; this means not for something to remain outside ourselves, not in order that we may possess nothing but that we may hold the good in action. And hold it where? Where in the mind?” (Plotinus, Enneads 3.8.6.)</a:t>
            </a:r>
          </a:p>
          <a:p>
            <a:pPr>
              <a:buNone/>
            </a:pPr>
            <a:r>
              <a:rPr lang="en-US" sz="1400" dirty="0" smtClean="0">
                <a:latin typeface="Garamond" pitchFamily="18" charset="0"/>
              </a:rPr>
              <a:t>Picture taken from: http</a:t>
            </a:r>
            <a:r>
              <a:rPr lang="en-US" sz="1400" dirty="0">
                <a:latin typeface="Garamond" pitchFamily="18" charset="0"/>
              </a:rPr>
              <a:t>://lifeondoverbeach.files.wordpress.com/2011/08/vittore-carpaccio-st-augustine-in-his-study.jpg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lum bright="70000" contrast="-70000"/>
            <a:extLst>
              <a:ext uri="{28A0092B-C50C-407E-A947-70E740481C1C}">
                <a14:useLocalDpi xmlns="" xmlns:a14="http://schemas.microsoft.com/office/drawing/2010/main" val="0"/>
              </a:ext>
            </a:extLst>
          </a:blip>
          <a:stretch>
            <a:fillRect/>
          </a:stretch>
        </p:blipFill>
        <p:spPr>
          <a:xfrm>
            <a:off x="1016000" y="0"/>
            <a:ext cx="8128000" cy="6858000"/>
          </a:xfrm>
          <a:prstGeom prst="rect">
            <a:avLst/>
          </a:prstGeom>
          <a:ln>
            <a:noFill/>
          </a:ln>
          <a:effectLst>
            <a:softEdge rad="112500"/>
          </a:effectLst>
        </p:spPr>
      </p:pic>
      <p:sp>
        <p:nvSpPr>
          <p:cNvPr id="2" name="Title 1"/>
          <p:cNvSpPr>
            <a:spLocks noGrp="1"/>
          </p:cNvSpPr>
          <p:nvPr>
            <p:ph type="title"/>
          </p:nvPr>
        </p:nvSpPr>
        <p:spPr/>
        <p:txBody>
          <a:bodyPr>
            <a:normAutofit/>
          </a:bodyPr>
          <a:lstStyle/>
          <a:p>
            <a:pPr algn="ctr"/>
            <a:r>
              <a:rPr lang="en-US" sz="3600" b="1" u="sng" dirty="0" smtClean="0">
                <a:latin typeface="Garamond" panose="02020404030301010803" pitchFamily="18" charset="0"/>
              </a:rPr>
              <a:t>Effects of St. Augustine's works</a:t>
            </a:r>
            <a:endParaRPr lang="en-US" sz="3600" b="1" u="sng" dirty="0">
              <a:latin typeface="Garamond" panose="02020404030301010803" pitchFamily="18" charset="0"/>
            </a:endParaRPr>
          </a:p>
        </p:txBody>
      </p:sp>
      <p:sp>
        <p:nvSpPr>
          <p:cNvPr id="3" name="Content Placeholder 2"/>
          <p:cNvSpPr>
            <a:spLocks noGrp="1"/>
          </p:cNvSpPr>
          <p:nvPr>
            <p:ph idx="1"/>
          </p:nvPr>
        </p:nvSpPr>
        <p:spPr>
          <a:xfrm>
            <a:off x="1402876" y="1447800"/>
            <a:ext cx="7498080" cy="5410200"/>
          </a:xfrm>
        </p:spPr>
        <p:txBody>
          <a:bodyPr>
            <a:noAutofit/>
          </a:bodyPr>
          <a:lstStyle/>
          <a:p>
            <a:pPr marL="82296" indent="0" algn="just">
              <a:buNone/>
            </a:pPr>
            <a:r>
              <a:rPr lang="en-US" sz="2300" dirty="0" smtClean="0">
                <a:latin typeface="Garamond" panose="02020404030301010803" pitchFamily="18" charset="0"/>
              </a:rPr>
              <a:t>The institutions and attitudes of the West, both ecclesiastical and political, have formed around Augustine’s interpretation of original sin, sacramental grace, the unruliness of sexuality and the natural world as flawed along with human nature. Roman Catholic theology has been especially influenced by his writings on ecclesiology and the Sacraments. </a:t>
            </a:r>
          </a:p>
          <a:p>
            <a:pPr marL="82296" indent="0" algn="just">
              <a:buNone/>
            </a:pPr>
            <a:endParaRPr lang="en-US" sz="2200" dirty="0" smtClean="0">
              <a:latin typeface="Garamond" panose="02020404030301010803" pitchFamily="18" charset="0"/>
            </a:endParaRPr>
          </a:p>
          <a:p>
            <a:pPr marL="82296" indent="0" algn="just">
              <a:buNone/>
            </a:pPr>
            <a:r>
              <a:rPr lang="en-US" sz="2300" dirty="0" smtClean="0">
                <a:latin typeface="Garamond" panose="02020404030301010803" pitchFamily="18" charset="0"/>
              </a:rPr>
              <a:t>Western thought has been primarily influenced by Augustine’s grand, essentially biblical, scheme of creation, fall, redemption and ultimate completion and perfection of humanity in the resurrection. Herein lies his importance as a Father of the Church and the Doctor of Grace.</a:t>
            </a:r>
          </a:p>
          <a:p>
            <a:pPr marL="82296" indent="0">
              <a:buNone/>
            </a:pPr>
            <a:r>
              <a:rPr lang="en-US" sz="1200" dirty="0" smtClean="0">
                <a:latin typeface="Garamond" panose="02020404030301010803" pitchFamily="18" charset="0"/>
              </a:rPr>
              <a:t>Picture taken </a:t>
            </a:r>
            <a:r>
              <a:rPr lang="en-US" sz="1200" dirty="0" err="1" smtClean="0">
                <a:latin typeface="Garamond" panose="02020404030301010803" pitchFamily="18" charset="0"/>
              </a:rPr>
              <a:t>from:http</a:t>
            </a:r>
            <a:r>
              <a:rPr lang="en-US" sz="1200" dirty="0">
                <a:latin typeface="Garamond" panose="02020404030301010803" pitchFamily="18" charset="0"/>
              </a:rPr>
              <a:t>://</a:t>
            </a:r>
            <a:r>
              <a:rPr lang="en-US" sz="1200" dirty="0" smtClean="0">
                <a:latin typeface="Garamond" panose="02020404030301010803" pitchFamily="18" charset="0"/>
              </a:rPr>
              <a:t>4.bp.blogspot.com/UULaQjaoA4A/URVi91mheUI/AAAAAAAAALQ/HebnfGAjUc8/s1600/Saint_Augustine_by_Philippe_de_Champaigne.jpg</a:t>
            </a:r>
            <a:endParaRPr lang="en-US" sz="1200" dirty="0">
              <a:latin typeface="Garamond" panose="02020404030301010803" pitchFamily="18" charset="0"/>
            </a:endParaRPr>
          </a:p>
        </p:txBody>
      </p:sp>
      <p:sp>
        <p:nvSpPr>
          <p:cNvPr id="5" name="Oval 4"/>
          <p:cNvSpPr/>
          <p:nvPr/>
        </p:nvSpPr>
        <p:spPr>
          <a:xfrm>
            <a:off x="1371600" y="1676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402876" y="4267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5182787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2204</TotalTime>
  <Words>1304</Words>
  <Application>Microsoft Office PowerPoint</Application>
  <PresentationFormat>On-screen Show (4:3)</PresentationFormat>
  <Paragraphs>59</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Solstice</vt:lpstr>
      <vt:lpstr>NEO-PLATONISM AND THE EFFECTS ON THE THOUGHTS OF ST. AUGUSTINE  </vt:lpstr>
      <vt:lpstr>What is Neo-Platonism?</vt:lpstr>
      <vt:lpstr>St. Augustine’s view of the Church and Neo-Platonism</vt:lpstr>
      <vt:lpstr>St. Augustine of Hippo (AD 354-430)</vt:lpstr>
      <vt:lpstr>Neo-Platonism in the life of  St. Augustine</vt:lpstr>
      <vt:lpstr>Slide 6</vt:lpstr>
      <vt:lpstr>Christianity</vt:lpstr>
      <vt:lpstr>The Happy life and Neo-Platonism</vt:lpstr>
      <vt:lpstr>Effects of St. Augustine's works</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Neo-Platonism and the Effects on the Thoughts of St. Augustine</dc:title>
  <dc:creator>Sr. Lucia Maria, SCTJM</dc:creator>
  <cp:keywords>Neo-platonism; St. Augustine; faith and reason; Catholic Church; philosophy; nature of God; problem of evil</cp:keywords>
  <cp:lastModifiedBy>San Maximiliano</cp:lastModifiedBy>
  <cp:revision>66</cp:revision>
  <dcterms:created xsi:type="dcterms:W3CDTF">2013-10-13T22:20:41Z</dcterms:created>
  <dcterms:modified xsi:type="dcterms:W3CDTF">2014-01-21T22:08:57Z</dcterms:modified>
</cp:coreProperties>
</file>